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Lst>
  <p:notesMasterIdLst>
    <p:notesMasterId r:id="rId38"/>
  </p:notesMasterIdLst>
  <p:sldIdLst>
    <p:sldId id="256" r:id="rId8"/>
    <p:sldId id="1605" r:id="rId9"/>
    <p:sldId id="2076138324" r:id="rId10"/>
    <p:sldId id="265" r:id="rId11"/>
    <p:sldId id="2076138325" r:id="rId12"/>
    <p:sldId id="2076138319" r:id="rId13"/>
    <p:sldId id="2076137918" r:id="rId14"/>
    <p:sldId id="542" r:id="rId15"/>
    <p:sldId id="550" r:id="rId16"/>
    <p:sldId id="549" r:id="rId17"/>
    <p:sldId id="3099" r:id="rId18"/>
    <p:sldId id="2076138292" r:id="rId19"/>
    <p:sldId id="2076138297" r:id="rId20"/>
    <p:sldId id="1607" r:id="rId21"/>
    <p:sldId id="8338" r:id="rId22"/>
    <p:sldId id="8254" r:id="rId23"/>
    <p:sldId id="8271" r:id="rId24"/>
    <p:sldId id="8329" r:id="rId25"/>
    <p:sldId id="8336" r:id="rId26"/>
    <p:sldId id="8337" r:id="rId27"/>
    <p:sldId id="8321" r:id="rId28"/>
    <p:sldId id="2076138329" r:id="rId29"/>
    <p:sldId id="1606" r:id="rId30"/>
    <p:sldId id="1609" r:id="rId31"/>
    <p:sldId id="1608" r:id="rId32"/>
    <p:sldId id="2076138326" r:id="rId33"/>
    <p:sldId id="2076138285" r:id="rId34"/>
    <p:sldId id="2076138327" r:id="rId35"/>
    <p:sldId id="2076138328"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265"/>
            <p14:sldId id="2076138325"/>
            <p14:sldId id="2076138319"/>
            <p14:sldId id="2076137918"/>
            <p14:sldId id="542"/>
            <p14:sldId id="550"/>
            <p14:sldId id="549"/>
            <p14:sldId id="3099"/>
            <p14:sldId id="2076138292"/>
            <p14:sldId id="2076138297"/>
            <p14:sldId id="1607"/>
            <p14:sldId id="8338"/>
            <p14:sldId id="8254"/>
            <p14:sldId id="8271"/>
            <p14:sldId id="8329"/>
            <p14:sldId id="8336"/>
            <p14:sldId id="8337"/>
            <p14:sldId id="8321"/>
            <p14:sldId id="2076138329"/>
            <p14:sldId id="1606"/>
            <p14:sldId id="1609"/>
            <p14:sldId id="1608"/>
            <p14:sldId id="2076138326"/>
            <p14:sldId id="2076138285"/>
            <p14:sldId id="2076138327"/>
            <p14:sldId id="2076138328"/>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94076" autoAdjust="0"/>
  </p:normalViewPr>
  <p:slideViewPr>
    <p:cSldViewPr snapToGrid="0">
      <p:cViewPr>
        <p:scale>
          <a:sx n="160" d="100"/>
          <a:sy n="160" d="100"/>
        </p:scale>
        <p:origin x="1109" y="782"/>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9:34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69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9:35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32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9:35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45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38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9:43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29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310320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7992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69202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ags" Target="../tags/tag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2.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image" Target="../media/image9.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theme" Target="../theme/theme3.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62" r:id="rId17"/>
    <p:sldLayoutId id="2147483863" r:id="rId18"/>
    <p:sldLayoutId id="2147483864" r:id="rId1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1.png"/><Relationship Id="rId17" Type="http://schemas.openxmlformats.org/officeDocument/2006/relationships/image" Target="../media/image46.jpeg"/><Relationship Id="rId2" Type="http://schemas.openxmlformats.org/officeDocument/2006/relationships/notesSlide" Target="../notesSlides/notesSlide5.xml"/><Relationship Id="rId16" Type="http://schemas.openxmlformats.org/officeDocument/2006/relationships/image" Target="../media/image45.png"/><Relationship Id="rId1" Type="http://schemas.openxmlformats.org/officeDocument/2006/relationships/slideLayout" Target="../slideLayouts/slideLayout27.xml"/><Relationship Id="rId6" Type="http://schemas.openxmlformats.org/officeDocument/2006/relationships/image" Target="../media/image29.svg"/><Relationship Id="rId11" Type="http://schemas.openxmlformats.org/officeDocument/2006/relationships/image" Target="../media/image40.sv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svg"/><Relationship Id="rId10"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4 – IoT Fundamentals in Azure</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ors">
            <a:extLst>
              <a:ext uri="{FF2B5EF4-FFF2-40B4-BE49-F238E27FC236}">
                <a16:creationId xmlns:a16="http://schemas.microsoft.com/office/drawing/2014/main" id="{10604A54-89DB-4B6F-A1F6-458B761D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147764"/>
            <a:ext cx="9042400" cy="507504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084420-DB3A-4ED9-8BBD-9C31D21F3972}"/>
              </a:ext>
            </a:extLst>
          </p:cNvPr>
          <p:cNvSpPr>
            <a:spLocks noGrp="1"/>
          </p:cNvSpPr>
          <p:nvPr>
            <p:ph type="title"/>
          </p:nvPr>
        </p:nvSpPr>
        <p:spPr/>
        <p:txBody>
          <a:bodyPr/>
          <a:lstStyle/>
          <a:p>
            <a:r>
              <a:rPr lang="en-US" dirty="0"/>
              <a:t>Sensors</a:t>
            </a:r>
          </a:p>
        </p:txBody>
      </p:sp>
    </p:spTree>
    <p:extLst>
      <p:ext uri="{BB962C8B-B14F-4D97-AF65-F5344CB8AC3E}">
        <p14:creationId xmlns:p14="http://schemas.microsoft.com/office/powerpoint/2010/main" val="69086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2DCAC1-E95B-4ED1-8DD9-97B603966106}"/>
              </a:ext>
            </a:extLst>
          </p:cNvPr>
          <p:cNvGrpSpPr/>
          <p:nvPr/>
        </p:nvGrpSpPr>
        <p:grpSpPr>
          <a:xfrm>
            <a:off x="560836" y="1447694"/>
            <a:ext cx="11317422" cy="1367334"/>
            <a:chOff x="0" y="175707"/>
            <a:chExt cx="11317422" cy="1367334"/>
          </a:xfrm>
        </p:grpSpPr>
        <p:grpSp>
          <p:nvGrpSpPr>
            <p:cNvPr id="103" name="Group 102">
              <a:extLst>
                <a:ext uri="{FF2B5EF4-FFF2-40B4-BE49-F238E27FC236}">
                  <a16:creationId xmlns:a16="http://schemas.microsoft.com/office/drawing/2014/main" id="{875A2E62-71B2-4F86-B858-BFFDED4C2BDC}"/>
                </a:ext>
              </a:extLst>
            </p:cNvPr>
            <p:cNvGrpSpPr/>
            <p:nvPr/>
          </p:nvGrpSpPr>
          <p:grpSpPr>
            <a:xfrm>
              <a:off x="0" y="175707"/>
              <a:ext cx="5832743" cy="895098"/>
              <a:chOff x="6799429" y="4921317"/>
              <a:chExt cx="3480173" cy="534071"/>
            </a:xfrm>
          </p:grpSpPr>
          <p:grpSp>
            <p:nvGrpSpPr>
              <p:cNvPr id="105" name="Group 104">
                <a:extLst>
                  <a:ext uri="{FF2B5EF4-FFF2-40B4-BE49-F238E27FC236}">
                    <a16:creationId xmlns:a16="http://schemas.microsoft.com/office/drawing/2014/main" id="{045E2016-3B7A-4585-8FF2-37FA1C8BEA50}"/>
                  </a:ext>
                </a:extLst>
              </p:cNvPr>
              <p:cNvGrpSpPr/>
              <p:nvPr/>
            </p:nvGrpSpPr>
            <p:grpSpPr>
              <a:xfrm flipV="1">
                <a:off x="6799429" y="4921317"/>
                <a:ext cx="2956976" cy="483028"/>
                <a:chOff x="9214420" y="378612"/>
                <a:chExt cx="2792883" cy="456224"/>
              </a:xfrm>
              <a:solidFill>
                <a:schemeClr val="bg1">
                  <a:lumMod val="85000"/>
                </a:schemeClr>
              </a:solidFill>
            </p:grpSpPr>
            <p:sp>
              <p:nvSpPr>
                <p:cNvPr id="125" name="Freeform: Shape 124">
                  <a:extLst>
                    <a:ext uri="{FF2B5EF4-FFF2-40B4-BE49-F238E27FC236}">
                      <a16:creationId xmlns:a16="http://schemas.microsoft.com/office/drawing/2014/main" id="{12E74CCE-F23D-4143-9CBB-AFA8B7332564}"/>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5D3DA582-78AD-4F09-91B7-46B4087F7926}"/>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30109C-2BC6-4893-AB82-2D838600633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21C1F6-26F4-446B-8253-35535B51C06B}"/>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8EF05EE-6E4E-4B55-9612-3A5A866D6662}"/>
                    </a:ext>
                  </a:extLst>
                </p:cNvPr>
                <p:cNvSpPr/>
                <p:nvPr/>
              </p:nvSpPr>
              <p:spPr>
                <a:xfrm>
                  <a:off x="10522447" y="711726"/>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12BEFF3-81E9-4E28-A600-8040A99824BE}"/>
                    </a:ext>
                  </a:extLst>
                </p:cNvPr>
                <p:cNvSpPr/>
                <p:nvPr/>
              </p:nvSpPr>
              <p:spPr>
                <a:xfrm>
                  <a:off x="9214420"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F557B08-D26E-4BC5-B9C0-B911FB7D404E}"/>
                  </a:ext>
                </a:extLst>
              </p:cNvPr>
              <p:cNvGrpSpPr/>
              <p:nvPr/>
            </p:nvGrpSpPr>
            <p:grpSpPr>
              <a:xfrm rot="10800000" flipH="1">
                <a:off x="8780693" y="5220157"/>
                <a:ext cx="1498909" cy="235231"/>
                <a:chOff x="9628652" y="457200"/>
                <a:chExt cx="2938658" cy="357438"/>
              </a:xfrm>
              <a:solidFill>
                <a:schemeClr val="bg1">
                  <a:lumMod val="85000"/>
                </a:schemeClr>
              </a:solidFill>
            </p:grpSpPr>
            <p:sp>
              <p:nvSpPr>
                <p:cNvPr id="109" name="Freeform: Shape 108">
                  <a:extLst>
                    <a:ext uri="{FF2B5EF4-FFF2-40B4-BE49-F238E27FC236}">
                      <a16:creationId xmlns:a16="http://schemas.microsoft.com/office/drawing/2014/main" id="{76FB72EA-8772-4C2D-8FC5-684EE6B8D6C3}"/>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1FBFA55-7149-47BC-9E49-E7CC28EA2739}"/>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6F044CC-4A49-4F22-A95C-67B1E5FFD4A6}"/>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CAA5C59-6A11-4FE7-BD5B-0DAA38424C20}"/>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97D0EA8-D1C1-46BD-BF01-6E20F2F6A4EF}"/>
                    </a:ext>
                  </a:extLst>
                </p:cNvPr>
                <p:cNvSpPr/>
                <p:nvPr/>
              </p:nvSpPr>
              <p:spPr>
                <a:xfrm>
                  <a:off x="11797870" y="609150"/>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CEEC2420-AFD4-41AE-9B7D-2D4F635A6D0E}"/>
                    </a:ext>
                  </a:extLst>
                </p:cNvPr>
                <p:cNvSpPr/>
                <p:nvPr/>
              </p:nvSpPr>
              <p:spPr>
                <a:xfrm>
                  <a:off x="11573413" y="691528"/>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3162D068-605D-4392-AC30-EBF8358407A9}"/>
                </a:ext>
              </a:extLst>
            </p:cNvPr>
            <p:cNvGrpSpPr/>
            <p:nvPr/>
          </p:nvGrpSpPr>
          <p:grpSpPr>
            <a:xfrm flipH="1">
              <a:off x="9904285" y="612846"/>
              <a:ext cx="1413137" cy="233462"/>
              <a:chOff x="9628652" y="378612"/>
              <a:chExt cx="2770499" cy="354750"/>
            </a:xfrm>
            <a:solidFill>
              <a:schemeClr val="bg1">
                <a:lumMod val="85000"/>
              </a:schemeClr>
            </a:solidFill>
          </p:grpSpPr>
          <p:sp>
            <p:nvSpPr>
              <p:cNvPr id="135" name="Freeform: Shape 134">
                <a:extLst>
                  <a:ext uri="{FF2B5EF4-FFF2-40B4-BE49-F238E27FC236}">
                    <a16:creationId xmlns:a16="http://schemas.microsoft.com/office/drawing/2014/main" id="{426A9C72-3096-4817-BF04-A8ED52005881}"/>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B29DD55-5BC5-41DF-BB32-58E6010F4961}"/>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2134385-A475-4726-A49B-1F769D94FA48}"/>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068BDF3-D0DB-4228-B914-BC8DABB1704C}"/>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6D71169-6793-4FBB-A76A-01291563A2A4}"/>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3404179-5D65-45A3-8240-F41618BA4605}"/>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B3EAF0-3300-4ED7-84B0-BB938256207A}"/>
                </a:ext>
              </a:extLst>
            </p:cNvPr>
            <p:cNvGrpSpPr/>
            <p:nvPr/>
          </p:nvGrpSpPr>
          <p:grpSpPr>
            <a:xfrm>
              <a:off x="6989204" y="1047217"/>
              <a:ext cx="3204627" cy="495824"/>
              <a:chOff x="6989204" y="5011283"/>
              <a:chExt cx="3204627" cy="495824"/>
            </a:xfrm>
          </p:grpSpPr>
          <p:grpSp>
            <p:nvGrpSpPr>
              <p:cNvPr id="165" name="Group 164">
                <a:extLst>
                  <a:ext uri="{FF2B5EF4-FFF2-40B4-BE49-F238E27FC236}">
                    <a16:creationId xmlns:a16="http://schemas.microsoft.com/office/drawing/2014/main" id="{16F4DA0B-63C5-4CE6-88A1-0B9B68FA126C}"/>
                  </a:ext>
                </a:extLst>
              </p:cNvPr>
              <p:cNvGrpSpPr/>
              <p:nvPr/>
            </p:nvGrpSpPr>
            <p:grpSpPr>
              <a:xfrm flipV="1">
                <a:off x="6989204" y="5011283"/>
                <a:ext cx="2936247" cy="393062"/>
                <a:chOff x="9393662" y="378612"/>
                <a:chExt cx="2773304" cy="371250"/>
              </a:xfrm>
              <a:solidFill>
                <a:schemeClr val="bg1">
                  <a:lumMod val="85000"/>
                </a:schemeClr>
              </a:solidFill>
            </p:grpSpPr>
            <p:sp>
              <p:nvSpPr>
                <p:cNvPr id="173" name="Freeform: Shape 172">
                  <a:extLst>
                    <a:ext uri="{FF2B5EF4-FFF2-40B4-BE49-F238E27FC236}">
                      <a16:creationId xmlns:a16="http://schemas.microsoft.com/office/drawing/2014/main" id="{3CD006D9-60B9-43F1-9A13-93B4C3EB14FD}"/>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A788958-1EE8-4B3E-A1D4-3FA9D13A8A75}"/>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9806DB70-1EED-40F1-9A64-AE4A9F2EE69A}"/>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FF4D371-4FB7-4C8C-9CAC-4AAB563A4527}"/>
                    </a:ext>
                  </a:extLst>
                </p:cNvPr>
                <p:cNvSpPr/>
                <p:nvPr/>
              </p:nvSpPr>
              <p:spPr>
                <a:xfrm>
                  <a:off x="9393662" y="625180"/>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E4A45B4-B563-46E7-BA61-A2FE4D70C316}"/>
                    </a:ext>
                  </a:extLst>
                </p:cNvPr>
                <p:cNvSpPr/>
                <p:nvPr/>
              </p:nvSpPr>
              <p:spPr>
                <a:xfrm>
                  <a:off x="11397526" y="62675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2BF0CBF-410A-4F3A-BC36-A66F61B4525B}"/>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9169637-59B6-4068-84E1-8ED4B8B7B754}"/>
                  </a:ext>
                </a:extLst>
              </p:cNvPr>
              <p:cNvGrpSpPr/>
              <p:nvPr/>
            </p:nvGrpSpPr>
            <p:grpSpPr>
              <a:xfrm rot="10800000" flipH="1">
                <a:off x="8780694" y="5273645"/>
                <a:ext cx="1413137" cy="233462"/>
                <a:chOff x="9628652" y="378612"/>
                <a:chExt cx="2770499" cy="354750"/>
              </a:xfrm>
              <a:solidFill>
                <a:schemeClr val="bg1">
                  <a:lumMod val="85000"/>
                </a:schemeClr>
              </a:solidFill>
            </p:grpSpPr>
            <p:sp>
              <p:nvSpPr>
                <p:cNvPr id="167" name="Freeform: Shape 166">
                  <a:extLst>
                    <a:ext uri="{FF2B5EF4-FFF2-40B4-BE49-F238E27FC236}">
                      <a16:creationId xmlns:a16="http://schemas.microsoft.com/office/drawing/2014/main" id="{01FDF35F-FD58-4CCF-946A-8B739BF0FD60}"/>
                    </a:ext>
                  </a:extLst>
                </p:cNvPr>
                <p:cNvSpPr/>
                <p:nvPr/>
              </p:nvSpPr>
              <p:spPr>
                <a:xfrm>
                  <a:off x="9883648" y="457200"/>
                  <a:ext cx="2123655" cy="123110"/>
                </a:xfrm>
                <a:custGeom>
                  <a:avLst/>
                  <a:gdLst>
                    <a:gd name="connsiteX0" fmla="*/ 2054406 w 2123655"/>
                    <a:gd name="connsiteY0" fmla="*/ 115416 h 123110"/>
                    <a:gd name="connsiteX1" fmla="*/ 69250 w 2123655"/>
                    <a:gd name="connsiteY1" fmla="*/ 115416 h 123110"/>
                    <a:gd name="connsiteX2" fmla="*/ 23083 w 2123655"/>
                    <a:gd name="connsiteY2" fmla="*/ 69250 h 123110"/>
                    <a:gd name="connsiteX3" fmla="*/ 69250 w 2123655"/>
                    <a:gd name="connsiteY3" fmla="*/ 23083 h 123110"/>
                    <a:gd name="connsiteX4" fmla="*/ 2054406 w 2123655"/>
                    <a:gd name="connsiteY4" fmla="*/ 23083 h 123110"/>
                    <a:gd name="connsiteX5" fmla="*/ 2100572 w 2123655"/>
                    <a:gd name="connsiteY5" fmla="*/ 69250 h 123110"/>
                    <a:gd name="connsiteX6" fmla="*/ 2054406 w 2123655"/>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655" h="123110">
                      <a:moveTo>
                        <a:pt x="2054406" y="115416"/>
                      </a:moveTo>
                      <a:lnTo>
                        <a:pt x="69250" y="115416"/>
                      </a:lnTo>
                      <a:cubicBezTo>
                        <a:pt x="44628" y="115416"/>
                        <a:pt x="23083" y="93872"/>
                        <a:pt x="23083" y="69250"/>
                      </a:cubicBezTo>
                      <a:cubicBezTo>
                        <a:pt x="23083" y="44628"/>
                        <a:pt x="44628" y="23083"/>
                        <a:pt x="69250" y="23083"/>
                      </a:cubicBezTo>
                      <a:lnTo>
                        <a:pt x="2054406" y="23083"/>
                      </a:lnTo>
                      <a:cubicBezTo>
                        <a:pt x="2079028" y="23083"/>
                        <a:pt x="2100572" y="44628"/>
                        <a:pt x="2100572" y="69250"/>
                      </a:cubicBezTo>
                      <a:cubicBezTo>
                        <a:pt x="2100572" y="93872"/>
                        <a:pt x="2079028" y="115416"/>
                        <a:pt x="2054406"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B0B91F8E-C04A-4D3E-B719-5EF003178FD7}"/>
                    </a:ext>
                  </a:extLst>
                </p:cNvPr>
                <p:cNvSpPr/>
                <p:nvPr/>
              </p:nvSpPr>
              <p:spPr>
                <a:xfrm>
                  <a:off x="9628652"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9F80204-BB72-4475-AA7B-270AE45934A0}"/>
                    </a:ext>
                  </a:extLst>
                </p:cNvPr>
                <p:cNvSpPr/>
                <p:nvPr/>
              </p:nvSpPr>
              <p:spPr>
                <a:xfrm>
                  <a:off x="10269675" y="538463"/>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6B5618BE-8123-4B06-BE9C-EDFE3940C451}"/>
                    </a:ext>
                  </a:extLst>
                </p:cNvPr>
                <p:cNvSpPr/>
                <p:nvPr/>
              </p:nvSpPr>
              <p:spPr>
                <a:xfrm>
                  <a:off x="10013371" y="610253"/>
                  <a:ext cx="769440" cy="123109"/>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B0A4C62-3B7F-4CEC-A541-6811F816D34E}"/>
                    </a:ext>
                  </a:extLst>
                </p:cNvPr>
                <p:cNvSpPr/>
                <p:nvPr/>
              </p:nvSpPr>
              <p:spPr>
                <a:xfrm>
                  <a:off x="11629711" y="408467"/>
                  <a:ext cx="769440" cy="123111"/>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EAE60AF-AA2A-4196-9BB9-3C8C2941DC67}"/>
                    </a:ext>
                  </a:extLst>
                </p:cNvPr>
                <p:cNvSpPr/>
                <p:nvPr/>
              </p:nvSpPr>
              <p:spPr>
                <a:xfrm>
                  <a:off x="10109691" y="378612"/>
                  <a:ext cx="769440" cy="123110"/>
                </a:xfrm>
                <a:custGeom>
                  <a:avLst/>
                  <a:gdLst>
                    <a:gd name="connsiteX0" fmla="*/ 703268 w 769440"/>
                    <a:gd name="connsiteY0" fmla="*/ 115416 h 123110"/>
                    <a:gd name="connsiteX1" fmla="*/ 69250 w 769440"/>
                    <a:gd name="connsiteY1" fmla="*/ 115416 h 123110"/>
                    <a:gd name="connsiteX2" fmla="*/ 23083 w 769440"/>
                    <a:gd name="connsiteY2" fmla="*/ 69250 h 123110"/>
                    <a:gd name="connsiteX3" fmla="*/ 69250 w 769440"/>
                    <a:gd name="connsiteY3" fmla="*/ 23083 h 123110"/>
                    <a:gd name="connsiteX4" fmla="*/ 703268 w 769440"/>
                    <a:gd name="connsiteY4" fmla="*/ 23083 h 123110"/>
                    <a:gd name="connsiteX5" fmla="*/ 749435 w 769440"/>
                    <a:gd name="connsiteY5" fmla="*/ 69250 h 123110"/>
                    <a:gd name="connsiteX6" fmla="*/ 703268 w 769440"/>
                    <a:gd name="connsiteY6" fmla="*/ 115416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440" h="123110">
                      <a:moveTo>
                        <a:pt x="703268" y="115416"/>
                      </a:moveTo>
                      <a:lnTo>
                        <a:pt x="69250" y="115416"/>
                      </a:lnTo>
                      <a:cubicBezTo>
                        <a:pt x="44627" y="115416"/>
                        <a:pt x="23083" y="93872"/>
                        <a:pt x="23083" y="69250"/>
                      </a:cubicBezTo>
                      <a:cubicBezTo>
                        <a:pt x="23083" y="44628"/>
                        <a:pt x="44627" y="23083"/>
                        <a:pt x="69250" y="23083"/>
                      </a:cubicBezTo>
                      <a:lnTo>
                        <a:pt x="703268" y="23083"/>
                      </a:lnTo>
                      <a:cubicBezTo>
                        <a:pt x="727891" y="23083"/>
                        <a:pt x="749435" y="44628"/>
                        <a:pt x="749435" y="69250"/>
                      </a:cubicBezTo>
                      <a:cubicBezTo>
                        <a:pt x="749435" y="93872"/>
                        <a:pt x="727891" y="115416"/>
                        <a:pt x="703268" y="1154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cxnSp>
        <p:nvCxnSpPr>
          <p:cNvPr id="83" name="Straight Arrow Connector 82">
            <a:extLst>
              <a:ext uri="{FF2B5EF4-FFF2-40B4-BE49-F238E27FC236}">
                <a16:creationId xmlns:a16="http://schemas.microsoft.com/office/drawing/2014/main" id="{ECEA9B19-DDE0-4CE5-AF64-6C9AF59AF589}"/>
              </a:ext>
            </a:extLst>
          </p:cNvPr>
          <p:cNvCxnSpPr>
            <a:cxnSpLocks/>
          </p:cNvCxnSpPr>
          <p:nvPr/>
        </p:nvCxnSpPr>
        <p:spPr>
          <a:xfrm flipV="1">
            <a:off x="2034168" y="2929594"/>
            <a:ext cx="6283830" cy="1"/>
          </a:xfrm>
          <a:prstGeom prst="straightConnector1">
            <a:avLst/>
          </a:prstGeom>
          <a:ln w="15875" cap="rnd">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4375FF4-D3D1-402A-9C80-483BF98AB06E}"/>
              </a:ext>
            </a:extLst>
          </p:cNvPr>
          <p:cNvSpPr/>
          <p:nvPr/>
        </p:nvSpPr>
        <p:spPr bwMode="auto">
          <a:xfrm>
            <a:off x="3479384"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ABF4923B-6423-409F-9708-1110D7DD0EE8}"/>
              </a:ext>
            </a:extLst>
          </p:cNvPr>
          <p:cNvSpPr/>
          <p:nvPr/>
        </p:nvSpPr>
        <p:spPr bwMode="auto">
          <a:xfrm>
            <a:off x="45366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0391B3DF-CEF4-4114-B9F4-A817C28FE86B}"/>
              </a:ext>
            </a:extLst>
          </p:cNvPr>
          <p:cNvSpPr/>
          <p:nvPr/>
        </p:nvSpPr>
        <p:spPr bwMode="auto">
          <a:xfrm>
            <a:off x="242210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 name="Oval 86">
            <a:extLst>
              <a:ext uri="{FF2B5EF4-FFF2-40B4-BE49-F238E27FC236}">
                <a16:creationId xmlns:a16="http://schemas.microsoft.com/office/drawing/2014/main" id="{24B6309C-2568-4141-B853-B9F6A2B9DA76}"/>
              </a:ext>
            </a:extLst>
          </p:cNvPr>
          <p:cNvSpPr/>
          <p:nvPr/>
        </p:nvSpPr>
        <p:spPr bwMode="auto">
          <a:xfrm>
            <a:off x="1374359" y="2545085"/>
            <a:ext cx="761858" cy="761858"/>
          </a:xfrm>
          <a:prstGeom prst="ellipse">
            <a:avLst/>
          </a:prstGeom>
          <a:solidFill>
            <a:schemeClr val="bg1"/>
          </a:solidFill>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1E7F19A-7581-4274-8C25-1464B29A593C}"/>
              </a:ext>
            </a:extLst>
          </p:cNvPr>
          <p:cNvSpPr/>
          <p:nvPr/>
        </p:nvSpPr>
        <p:spPr>
          <a:xfrm>
            <a:off x="1365343" y="3501942"/>
            <a:ext cx="773350"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Sphere</a:t>
            </a:r>
          </a:p>
        </p:txBody>
      </p:sp>
      <p:sp>
        <p:nvSpPr>
          <p:cNvPr id="92" name="Rectangle 91">
            <a:extLst>
              <a:ext uri="{FF2B5EF4-FFF2-40B4-BE49-F238E27FC236}">
                <a16:creationId xmlns:a16="http://schemas.microsoft.com/office/drawing/2014/main" id="{483CE6D9-E024-4550-AFC7-5A75AB49A556}"/>
              </a:ext>
            </a:extLst>
          </p:cNvPr>
          <p:cNvSpPr/>
          <p:nvPr/>
        </p:nvSpPr>
        <p:spPr>
          <a:xfrm>
            <a:off x="2374998" y="3571192"/>
            <a:ext cx="853760"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Drone</a:t>
            </a:r>
          </a:p>
        </p:txBody>
      </p:sp>
      <p:sp>
        <p:nvSpPr>
          <p:cNvPr id="93" name="Rectangle 92">
            <a:extLst>
              <a:ext uri="{FF2B5EF4-FFF2-40B4-BE49-F238E27FC236}">
                <a16:creationId xmlns:a16="http://schemas.microsoft.com/office/drawing/2014/main" id="{091DC345-8A39-4BA8-880C-C59F1C0B0A4F}"/>
              </a:ext>
            </a:extLst>
          </p:cNvPr>
          <p:cNvSpPr/>
          <p:nvPr/>
        </p:nvSpPr>
        <p:spPr>
          <a:xfrm>
            <a:off x="2926222" y="3501942"/>
            <a:ext cx="1865207"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Industrial</a:t>
            </a:r>
          </a:p>
          <a:p>
            <a:pPr marL="0" marR="0" lvl="0" indent="0" algn="ctr" defTabSz="913873"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Assets</a:t>
            </a:r>
          </a:p>
        </p:txBody>
      </p:sp>
      <p:sp>
        <p:nvSpPr>
          <p:cNvPr id="94" name="Rectangle 93">
            <a:extLst>
              <a:ext uri="{FF2B5EF4-FFF2-40B4-BE49-F238E27FC236}">
                <a16:creationId xmlns:a16="http://schemas.microsoft.com/office/drawing/2014/main" id="{5876ADC4-60CA-4615-B911-EB5E72CA374E}"/>
              </a:ext>
            </a:extLst>
          </p:cNvPr>
          <p:cNvSpPr/>
          <p:nvPr/>
        </p:nvSpPr>
        <p:spPr>
          <a:xfrm>
            <a:off x="4448013" y="3501942"/>
            <a:ext cx="931268" cy="2769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Data </a:t>
            </a:r>
            <a:b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Box Edge</a:t>
            </a:r>
          </a:p>
        </p:txBody>
      </p:sp>
      <p:sp useBgFill="1">
        <p:nvSpPr>
          <p:cNvPr id="95" name="Oval 94">
            <a:extLst>
              <a:ext uri="{FF2B5EF4-FFF2-40B4-BE49-F238E27FC236}">
                <a16:creationId xmlns:a16="http://schemas.microsoft.com/office/drawing/2014/main" id="{49403B7C-07BB-49B2-87FE-FA0460513770}"/>
              </a:ext>
            </a:extLst>
          </p:cNvPr>
          <p:cNvSpPr/>
          <p:nvPr/>
        </p:nvSpPr>
        <p:spPr bwMode="auto">
          <a:xfrm>
            <a:off x="1463968"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a</a:t>
            </a:r>
          </a:p>
        </p:txBody>
      </p:sp>
      <p:sp useBgFill="1">
        <p:nvSpPr>
          <p:cNvPr id="96" name="Oval 95">
            <a:extLst>
              <a:ext uri="{FF2B5EF4-FFF2-40B4-BE49-F238E27FC236}">
                <a16:creationId xmlns:a16="http://schemas.microsoft.com/office/drawing/2014/main" id="{55D0E1EA-01C8-43B6-B2CA-AB1AB0C72305}"/>
              </a:ext>
            </a:extLst>
          </p:cNvPr>
          <p:cNvSpPr/>
          <p:nvPr/>
        </p:nvSpPr>
        <p:spPr bwMode="auto">
          <a:xfrm>
            <a:off x="2517030"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b</a:t>
            </a:r>
          </a:p>
        </p:txBody>
      </p:sp>
      <p:sp useBgFill="1">
        <p:nvSpPr>
          <p:cNvPr id="97" name="Oval 96">
            <a:extLst>
              <a:ext uri="{FF2B5EF4-FFF2-40B4-BE49-F238E27FC236}">
                <a16:creationId xmlns:a16="http://schemas.microsoft.com/office/drawing/2014/main" id="{961DFCEE-9FB4-46E4-B079-A1D1105BAF34}"/>
              </a:ext>
            </a:extLst>
          </p:cNvPr>
          <p:cNvSpPr/>
          <p:nvPr/>
        </p:nvSpPr>
        <p:spPr bwMode="auto">
          <a:xfrm>
            <a:off x="3570092"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c</a:t>
            </a:r>
          </a:p>
        </p:txBody>
      </p:sp>
      <p:sp useBgFill="1">
        <p:nvSpPr>
          <p:cNvPr id="98" name="Oval 97">
            <a:extLst>
              <a:ext uri="{FF2B5EF4-FFF2-40B4-BE49-F238E27FC236}">
                <a16:creationId xmlns:a16="http://schemas.microsoft.com/office/drawing/2014/main" id="{56F6497B-430A-449B-AA60-936E6D70D0CE}"/>
              </a:ext>
            </a:extLst>
          </p:cNvPr>
          <p:cNvSpPr/>
          <p:nvPr/>
        </p:nvSpPr>
        <p:spPr bwMode="auto">
          <a:xfrm>
            <a:off x="4623154" y="2644492"/>
            <a:ext cx="570200" cy="570202"/>
          </a:xfrm>
          <a:prstGeom prst="ellipse">
            <a:avLst/>
          </a:prstGeom>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noFill/>
                <a:effectLst/>
                <a:uLnTx/>
                <a:uFillTx/>
                <a:latin typeface="Segoe UI Semibold"/>
                <a:ea typeface="+mn-ea"/>
                <a:cs typeface="+mn-cs"/>
              </a:rPr>
              <a:t>d</a:t>
            </a:r>
          </a:p>
        </p:txBody>
      </p:sp>
      <p:grpSp>
        <p:nvGrpSpPr>
          <p:cNvPr id="99" name="Group 98">
            <a:extLst>
              <a:ext uri="{FF2B5EF4-FFF2-40B4-BE49-F238E27FC236}">
                <a16:creationId xmlns:a16="http://schemas.microsoft.com/office/drawing/2014/main" id="{30A0D4CE-EA18-4258-82AD-22D6F5A38183}"/>
              </a:ext>
            </a:extLst>
          </p:cNvPr>
          <p:cNvGrpSpPr/>
          <p:nvPr/>
        </p:nvGrpSpPr>
        <p:grpSpPr>
          <a:xfrm>
            <a:off x="1587596" y="2768584"/>
            <a:ext cx="318271" cy="325190"/>
            <a:chOff x="1748832" y="4748449"/>
            <a:chExt cx="367814" cy="375811"/>
          </a:xfrm>
        </p:grpSpPr>
        <p:sp>
          <p:nvSpPr>
            <p:cNvPr id="100" name="Freeform 10">
              <a:extLst>
                <a:ext uri="{FF2B5EF4-FFF2-40B4-BE49-F238E27FC236}">
                  <a16:creationId xmlns:a16="http://schemas.microsoft.com/office/drawing/2014/main" id="{EAA279A2-A1FC-4176-85B8-545A4D89A2D0}"/>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accent5"/>
            </a:solidFill>
            <a:ln w="19050" cap="flat">
              <a:solidFill>
                <a:schemeClr val="accent5"/>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2EB87DC-9542-4BB6-9D6D-978B7C96E978}"/>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LightningBolt_E945">
              <a:extLst>
                <a:ext uri="{FF2B5EF4-FFF2-40B4-BE49-F238E27FC236}">
                  <a16:creationId xmlns:a16="http://schemas.microsoft.com/office/drawing/2014/main" id="{0091512A-CE3B-4510-8477-E1D38E279473}"/>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accent3"/>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104" name="Straight Arrow Connector 103">
            <a:extLst>
              <a:ext uri="{FF2B5EF4-FFF2-40B4-BE49-F238E27FC236}">
                <a16:creationId xmlns:a16="http://schemas.microsoft.com/office/drawing/2014/main" id="{0B849113-D035-41DD-8E08-4EC97436E8F9}"/>
              </a:ext>
            </a:extLst>
          </p:cNvPr>
          <p:cNvCxnSpPr/>
          <p:nvPr/>
        </p:nvCxnSpPr>
        <p:spPr>
          <a:xfrm>
            <a:off x="1348419" y="6013725"/>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BE61DAFE-B1F5-40BD-B731-ABAF691845C5}"/>
              </a:ext>
            </a:extLst>
          </p:cNvPr>
          <p:cNvSpPr/>
          <p:nvPr/>
        </p:nvSpPr>
        <p:spPr bwMode="auto">
          <a:xfrm flipH="1">
            <a:off x="1699808" y="5827133"/>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Consistent security, identity, management &amp; AI, partner ecosystem</a:t>
            </a:r>
          </a:p>
        </p:txBody>
      </p:sp>
      <p:sp>
        <p:nvSpPr>
          <p:cNvPr id="117" name="Freeform: Shape 116">
            <a:extLst>
              <a:ext uri="{FF2B5EF4-FFF2-40B4-BE49-F238E27FC236}">
                <a16:creationId xmlns:a16="http://schemas.microsoft.com/office/drawing/2014/main" id="{9752E79B-3E94-4B3D-8558-FA2347DDB3CF}"/>
              </a:ext>
            </a:extLst>
          </p:cNvPr>
          <p:cNvSpPr/>
          <p:nvPr/>
        </p:nvSpPr>
        <p:spPr bwMode="auto">
          <a:xfrm flipH="1">
            <a:off x="6136700" y="6317648"/>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cxnSp>
        <p:nvCxnSpPr>
          <p:cNvPr id="127" name="Straight Arrow Connector 126">
            <a:extLst>
              <a:ext uri="{FF2B5EF4-FFF2-40B4-BE49-F238E27FC236}">
                <a16:creationId xmlns:a16="http://schemas.microsoft.com/office/drawing/2014/main" id="{090DD11A-F04C-4BF7-A0DB-23C473C82D1C}"/>
              </a:ext>
            </a:extLst>
          </p:cNvPr>
          <p:cNvCxnSpPr>
            <a:cxnSpLocks/>
          </p:cNvCxnSpPr>
          <p:nvPr/>
        </p:nvCxnSpPr>
        <p:spPr>
          <a:xfrm>
            <a:off x="1339752" y="4963018"/>
            <a:ext cx="4715846"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28" name="Freeform: Shape 127">
            <a:extLst>
              <a:ext uri="{FF2B5EF4-FFF2-40B4-BE49-F238E27FC236}">
                <a16:creationId xmlns:a16="http://schemas.microsoft.com/office/drawing/2014/main" id="{9DA4FD0E-3DE8-4020-BD92-91D500A5E418}"/>
              </a:ext>
            </a:extLst>
          </p:cNvPr>
          <p:cNvSpPr/>
          <p:nvPr/>
        </p:nvSpPr>
        <p:spPr bwMode="auto">
          <a:xfrm flipH="1">
            <a:off x="2676954" y="4764305"/>
            <a:ext cx="1933926"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1A1A1A"/>
                </a:solidFill>
                <a:effectLst/>
                <a:uLnTx/>
                <a:uFillTx/>
                <a:latin typeface="Segoe UI Semibold"/>
                <a:ea typeface="+mn-ea"/>
                <a:cs typeface="+mn-cs"/>
              </a:rPr>
              <a:t>Azure IoT Edge</a:t>
            </a:r>
          </a:p>
        </p:txBody>
      </p:sp>
      <p:cxnSp>
        <p:nvCxnSpPr>
          <p:cNvPr id="139" name="Straight Arrow Connector 138">
            <a:extLst>
              <a:ext uri="{FF2B5EF4-FFF2-40B4-BE49-F238E27FC236}">
                <a16:creationId xmlns:a16="http://schemas.microsoft.com/office/drawing/2014/main" id="{ABA1D974-988B-461D-AE33-3852B584AE32}"/>
              </a:ext>
            </a:extLst>
          </p:cNvPr>
          <p:cNvCxnSpPr>
            <a:cxnSpLocks/>
          </p:cNvCxnSpPr>
          <p:nvPr/>
        </p:nvCxnSpPr>
        <p:spPr>
          <a:xfrm>
            <a:off x="6095055" y="4956158"/>
            <a:ext cx="4686341"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CC7EC236-CEDA-496E-90B9-2DE7EEA1BB7B}"/>
              </a:ext>
            </a:extLst>
          </p:cNvPr>
          <p:cNvSpPr/>
          <p:nvPr/>
        </p:nvSpPr>
        <p:spPr bwMode="auto">
          <a:xfrm flipH="1">
            <a:off x="7537594" y="4769377"/>
            <a:ext cx="1857047"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Azure Services</a:t>
            </a:r>
          </a:p>
        </p:txBody>
      </p:sp>
      <p:sp>
        <p:nvSpPr>
          <p:cNvPr id="141" name="Rectangle 140">
            <a:extLst>
              <a:ext uri="{FF2B5EF4-FFF2-40B4-BE49-F238E27FC236}">
                <a16:creationId xmlns:a16="http://schemas.microsoft.com/office/drawing/2014/main" id="{214BF868-0B4B-494A-B171-1A20721BC864}"/>
              </a:ext>
            </a:extLst>
          </p:cNvPr>
          <p:cNvSpPr/>
          <p:nvPr/>
        </p:nvSpPr>
        <p:spPr>
          <a:xfrm>
            <a:off x="6594040" y="3571192"/>
            <a:ext cx="931268" cy="138499"/>
          </a:xfrm>
          <a:prstGeom prst="rect">
            <a:avLst/>
          </a:prstGeom>
          <a:noFill/>
          <a:ln>
            <a:noFill/>
          </a:ln>
        </p:spPr>
        <p:txBody>
          <a:bodyPr wrap="square" lIns="0" tIns="0" rIns="0" bIns="0" rtlCol="0" anchor="ctr" anchorCtr="0">
            <a:spAutoFit/>
          </a:bodyPr>
          <a:lstStyle/>
          <a:p>
            <a:pPr marL="0" marR="0" lvl="0" indent="0" algn="ctr" defTabSz="913873" rtl="0" eaLnBrk="1" fontAlgn="base" latinLnBrk="0" hangingPunct="1">
              <a:lnSpc>
                <a:spcPct val="90000"/>
              </a:lnSpc>
              <a:spcBef>
                <a:spcPts val="306"/>
              </a:spcBef>
              <a:spcAft>
                <a:spcPts val="0"/>
              </a:spcAft>
              <a:buClrTx/>
              <a:buSzTx/>
              <a:buFontTx/>
              <a:buNone/>
              <a:tabLst/>
              <a:defRPr/>
            </a:pPr>
            <a:r>
              <a:rPr kumimoji="0" lang="en-US" sz="1000" b="0" i="0" u="none" strike="noStrike" kern="0" cap="none" spc="0" normalizeH="0" baseline="0" noProof="0">
                <a:ln>
                  <a:noFill/>
                </a:ln>
                <a:gradFill>
                  <a:gsLst>
                    <a:gs pos="41204">
                      <a:srgbClr val="1A1A1A"/>
                    </a:gs>
                    <a:gs pos="5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Stack</a:t>
            </a:r>
          </a:p>
        </p:txBody>
      </p:sp>
      <p:sp>
        <p:nvSpPr>
          <p:cNvPr id="142" name="Freeform: Shape 141">
            <a:extLst>
              <a:ext uri="{FF2B5EF4-FFF2-40B4-BE49-F238E27FC236}">
                <a16:creationId xmlns:a16="http://schemas.microsoft.com/office/drawing/2014/main" id="{57CD8ED8-DDF8-4ED7-9B13-765B4ABB7580}"/>
              </a:ext>
            </a:extLst>
          </p:cNvPr>
          <p:cNvSpPr/>
          <p:nvPr/>
        </p:nvSpPr>
        <p:spPr bwMode="auto">
          <a:xfrm>
            <a:off x="8287339" y="2160027"/>
            <a:ext cx="2213670" cy="1407655"/>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3" name="Freeform 21">
            <a:extLst>
              <a:ext uri="{FF2B5EF4-FFF2-40B4-BE49-F238E27FC236}">
                <a16:creationId xmlns:a16="http://schemas.microsoft.com/office/drawing/2014/main" id="{1C6AF4E2-4593-4FB0-BC43-59AEEE2A078F}"/>
              </a:ext>
            </a:extLst>
          </p:cNvPr>
          <p:cNvSpPr>
            <a:spLocks/>
          </p:cNvSpPr>
          <p:nvPr/>
        </p:nvSpPr>
        <p:spPr bwMode="auto">
          <a:xfrm>
            <a:off x="8393773" y="2251013"/>
            <a:ext cx="2004460" cy="1222444"/>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144" name="TextBox 143">
            <a:extLst>
              <a:ext uri="{FF2B5EF4-FFF2-40B4-BE49-F238E27FC236}">
                <a16:creationId xmlns:a16="http://schemas.microsoft.com/office/drawing/2014/main" id="{69A46EE1-D5D8-4DA2-8773-0E25A77DBF8B}"/>
              </a:ext>
            </a:extLst>
          </p:cNvPr>
          <p:cNvSpPr txBox="1"/>
          <p:nvPr/>
        </p:nvSpPr>
        <p:spPr>
          <a:xfrm>
            <a:off x="8561955" y="2847102"/>
            <a:ext cx="1668096" cy="489324"/>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w="3175">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145" name="Freeform: Shape 144">
            <a:extLst>
              <a:ext uri="{FF2B5EF4-FFF2-40B4-BE49-F238E27FC236}">
                <a16:creationId xmlns:a16="http://schemas.microsoft.com/office/drawing/2014/main" id="{9D210A23-8C3B-4AB1-A918-202275F0566B}"/>
              </a:ext>
            </a:extLst>
          </p:cNvPr>
          <p:cNvSpPr/>
          <p:nvPr/>
        </p:nvSpPr>
        <p:spPr bwMode="auto">
          <a:xfrm>
            <a:off x="6373915" y="2445306"/>
            <a:ext cx="1363034" cy="86674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3"/>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6" name="Freeform 21">
            <a:extLst>
              <a:ext uri="{FF2B5EF4-FFF2-40B4-BE49-F238E27FC236}">
                <a16:creationId xmlns:a16="http://schemas.microsoft.com/office/drawing/2014/main" id="{A6BFF33C-0C1B-48F8-B518-8D015B9653B0}"/>
              </a:ext>
            </a:extLst>
          </p:cNvPr>
          <p:cNvSpPr>
            <a:spLocks/>
          </p:cNvSpPr>
          <p:nvPr/>
        </p:nvSpPr>
        <p:spPr bwMode="auto">
          <a:xfrm>
            <a:off x="6440153" y="2513406"/>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2917">
                    <a:srgbClr val="0078D4"/>
                  </a:gs>
                  <a:gs pos="30000">
                    <a:srgbClr val="0078D4"/>
                  </a:gs>
                </a:gsLst>
              </a:gra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13142201-F53A-46FC-A496-792DEED14C81}"/>
              </a:ext>
            </a:extLst>
          </p:cNvPr>
          <p:cNvSpPr/>
          <p:nvPr/>
        </p:nvSpPr>
        <p:spPr>
          <a:xfrm>
            <a:off x="3725129"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E3CFA70-B981-45FA-8EB0-271F44DB864D}"/>
              </a:ext>
            </a:extLst>
          </p:cNvPr>
          <p:cNvSpPr/>
          <p:nvPr/>
        </p:nvSpPr>
        <p:spPr>
          <a:xfrm>
            <a:off x="3834887" y="3015753"/>
            <a:ext cx="43903" cy="43903"/>
          </a:xfrm>
          <a:custGeom>
            <a:avLst/>
            <a:gdLst>
              <a:gd name="connsiteX0" fmla="*/ 42257 w 43903"/>
              <a:gd name="connsiteY0" fmla="*/ 25793 h 43903"/>
              <a:gd name="connsiteX1" fmla="*/ 25793 w 43903"/>
              <a:gd name="connsiteY1" fmla="*/ 42257 h 43903"/>
              <a:gd name="connsiteX2" fmla="*/ 9329 w 43903"/>
              <a:gd name="connsiteY2" fmla="*/ 25793 h 43903"/>
              <a:gd name="connsiteX3" fmla="*/ 25793 w 43903"/>
              <a:gd name="connsiteY3" fmla="*/ 9329 h 43903"/>
              <a:gd name="connsiteX4" fmla="*/ 42257 w 43903"/>
              <a:gd name="connsiteY4" fmla="*/ 25793 h 4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3" h="43903">
                <a:moveTo>
                  <a:pt x="42257" y="25793"/>
                </a:moveTo>
                <a:cubicBezTo>
                  <a:pt x="42257" y="34886"/>
                  <a:pt x="34886" y="42257"/>
                  <a:pt x="25793" y="42257"/>
                </a:cubicBezTo>
                <a:cubicBezTo>
                  <a:pt x="16701" y="42257"/>
                  <a:pt x="9329" y="34886"/>
                  <a:pt x="9329" y="25793"/>
                </a:cubicBezTo>
                <a:cubicBezTo>
                  <a:pt x="9329" y="16701"/>
                  <a:pt x="16701" y="9329"/>
                  <a:pt x="25793" y="9329"/>
                </a:cubicBezTo>
                <a:cubicBezTo>
                  <a:pt x="34886" y="9329"/>
                  <a:pt x="42257" y="16701"/>
                  <a:pt x="42257" y="25793"/>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2DE28FB-FFDF-4A87-967F-A5A8F1BAAB4F}"/>
              </a:ext>
            </a:extLst>
          </p:cNvPr>
          <p:cNvSpPr/>
          <p:nvPr/>
        </p:nvSpPr>
        <p:spPr>
          <a:xfrm>
            <a:off x="3704275" y="2818188"/>
            <a:ext cx="153662" cy="131710"/>
          </a:xfrm>
          <a:custGeom>
            <a:avLst/>
            <a:gdLst>
              <a:gd name="connsiteX0" fmla="*/ 127868 w 153661"/>
              <a:gd name="connsiteY0" fmla="*/ 54330 h 131710"/>
              <a:gd name="connsiteX1" fmla="*/ 125673 w 153661"/>
              <a:gd name="connsiteY1" fmla="*/ 47745 h 131710"/>
              <a:gd name="connsiteX2" fmla="*/ 122381 w 153661"/>
              <a:gd name="connsiteY2" fmla="*/ 38964 h 131710"/>
              <a:gd name="connsiteX3" fmla="*/ 119088 w 153661"/>
              <a:gd name="connsiteY3" fmla="*/ 30184 h 131710"/>
              <a:gd name="connsiteX4" fmla="*/ 117990 w 153661"/>
              <a:gd name="connsiteY4" fmla="*/ 25793 h 131710"/>
              <a:gd name="connsiteX5" fmla="*/ 105917 w 153661"/>
              <a:gd name="connsiteY5" fmla="*/ 13720 h 131710"/>
              <a:gd name="connsiteX6" fmla="*/ 89453 w 153661"/>
              <a:gd name="connsiteY6" fmla="*/ 9329 h 131710"/>
              <a:gd name="connsiteX7" fmla="*/ 9329 w 153661"/>
              <a:gd name="connsiteY7" fmla="*/ 9329 h 131710"/>
              <a:gd name="connsiteX8" fmla="*/ 9329 w 153661"/>
              <a:gd name="connsiteY8" fmla="*/ 77380 h 131710"/>
              <a:gd name="connsiteX9" fmla="*/ 77380 w 153661"/>
              <a:gd name="connsiteY9" fmla="*/ 77380 h 131710"/>
              <a:gd name="connsiteX10" fmla="*/ 77380 w 153661"/>
              <a:gd name="connsiteY10" fmla="*/ 122381 h 131710"/>
              <a:gd name="connsiteX11" fmla="*/ 152015 w 153661"/>
              <a:gd name="connsiteY11" fmla="*/ 122381 h 131710"/>
              <a:gd name="connsiteX12" fmla="*/ 139942 w 153661"/>
              <a:gd name="connsiteY12" fmla="*/ 88356 h 131710"/>
              <a:gd name="connsiteX13" fmla="*/ 127868 w 153661"/>
              <a:gd name="connsiteY13" fmla="*/ 54330 h 1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61" h="131710">
                <a:moveTo>
                  <a:pt x="127868" y="54330"/>
                </a:moveTo>
                <a:cubicBezTo>
                  <a:pt x="127868" y="53233"/>
                  <a:pt x="126771" y="51038"/>
                  <a:pt x="125673" y="47745"/>
                </a:cubicBezTo>
                <a:cubicBezTo>
                  <a:pt x="124576" y="45550"/>
                  <a:pt x="123478" y="42257"/>
                  <a:pt x="122381" y="38964"/>
                </a:cubicBezTo>
                <a:cubicBezTo>
                  <a:pt x="121283" y="35672"/>
                  <a:pt x="120185" y="33476"/>
                  <a:pt x="119088" y="30184"/>
                </a:cubicBezTo>
                <a:cubicBezTo>
                  <a:pt x="119088" y="29086"/>
                  <a:pt x="117990" y="26891"/>
                  <a:pt x="117990" y="25793"/>
                </a:cubicBezTo>
                <a:cubicBezTo>
                  <a:pt x="114697" y="20305"/>
                  <a:pt x="110307" y="15915"/>
                  <a:pt x="105917" y="13720"/>
                </a:cubicBezTo>
                <a:cubicBezTo>
                  <a:pt x="100429" y="10427"/>
                  <a:pt x="94941" y="9329"/>
                  <a:pt x="89453" y="9329"/>
                </a:cubicBezTo>
                <a:lnTo>
                  <a:pt x="9329" y="9329"/>
                </a:lnTo>
                <a:lnTo>
                  <a:pt x="9329" y="77380"/>
                </a:lnTo>
                <a:lnTo>
                  <a:pt x="77380" y="77380"/>
                </a:lnTo>
                <a:lnTo>
                  <a:pt x="77380" y="122381"/>
                </a:lnTo>
                <a:lnTo>
                  <a:pt x="152015" y="122381"/>
                </a:lnTo>
                <a:cubicBezTo>
                  <a:pt x="147625" y="111405"/>
                  <a:pt x="144332" y="99331"/>
                  <a:pt x="139942" y="88356"/>
                </a:cubicBezTo>
                <a:cubicBezTo>
                  <a:pt x="135552" y="77380"/>
                  <a:pt x="132259" y="65306"/>
                  <a:pt x="127868" y="54330"/>
                </a:cubicBezTo>
                <a:close/>
              </a:path>
            </a:pathLst>
          </a:custGeom>
          <a:no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BC0658E-37B0-4457-BA72-59DB0A24400E}"/>
              </a:ext>
            </a:extLst>
          </p:cNvPr>
          <p:cNvSpPr/>
          <p:nvPr/>
        </p:nvSpPr>
        <p:spPr>
          <a:xfrm>
            <a:off x="3927084" y="279513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0CF3D17-BE24-48FC-BC9B-4A15A524A388}"/>
              </a:ext>
            </a:extLst>
          </p:cNvPr>
          <p:cNvSpPr/>
          <p:nvPr/>
        </p:nvSpPr>
        <p:spPr>
          <a:xfrm>
            <a:off x="3681226" y="2772090"/>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chemeClr val="accent5"/>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10D586-BA7D-4780-8C9E-24F7B1966164}"/>
              </a:ext>
            </a:extLst>
          </p:cNvPr>
          <p:cNvSpPr/>
          <p:nvPr/>
        </p:nvSpPr>
        <p:spPr>
          <a:xfrm>
            <a:off x="3927084" y="2863189"/>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ED26D32-2153-43AC-B655-5D1666BCB801}"/>
              </a:ext>
            </a:extLst>
          </p:cNvPr>
          <p:cNvSpPr/>
          <p:nvPr/>
        </p:nvSpPr>
        <p:spPr>
          <a:xfrm>
            <a:off x="3927084" y="2930142"/>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chemeClr val="accent3"/>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66BD257-6204-49AF-89C8-8085E05D2C26}"/>
              </a:ext>
            </a:extLst>
          </p:cNvPr>
          <p:cNvSpPr/>
          <p:nvPr/>
        </p:nvSpPr>
        <p:spPr>
          <a:xfrm>
            <a:off x="3703177"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1998B00-E637-4CAD-945A-0C1F957C2B95}"/>
              </a:ext>
            </a:extLst>
          </p:cNvPr>
          <p:cNvSpPr/>
          <p:nvPr/>
        </p:nvSpPr>
        <p:spPr>
          <a:xfrm>
            <a:off x="3812936" y="2993802"/>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chemeClr val="bg2">
              <a:lumMod val="10000"/>
            </a:schemeClr>
          </a:solidFill>
          <a:ln w="10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4762B1E7-48C2-4BFF-BED4-60D4682FCEF7}"/>
              </a:ext>
            </a:extLst>
          </p:cNvPr>
          <p:cNvGrpSpPr/>
          <p:nvPr/>
        </p:nvGrpSpPr>
        <p:grpSpPr>
          <a:xfrm>
            <a:off x="2596843" y="2802243"/>
            <a:ext cx="407761" cy="254371"/>
            <a:chOff x="2597788" y="2500734"/>
            <a:chExt cx="407761" cy="254371"/>
          </a:xfrm>
        </p:grpSpPr>
        <p:sp>
          <p:nvSpPr>
            <p:cNvPr id="157" name="Freeform: Shape 156">
              <a:extLst>
                <a:ext uri="{FF2B5EF4-FFF2-40B4-BE49-F238E27FC236}">
                  <a16:creationId xmlns:a16="http://schemas.microsoft.com/office/drawing/2014/main" id="{93A95F45-EB67-470C-9713-F34BD920E35F}"/>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6149942-61C0-49E9-8F21-4B27719C2D49}"/>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9C67AFC2-2E0D-4C88-8865-7415630EFD99}"/>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0341F0B-D0E9-437C-AD85-0D5B3B3416FA}"/>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E2C5B956-4EF6-4B88-9D6C-8226198C5A42}"/>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206419B7-AFAC-48E5-A77D-92BED4C84717}"/>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chemeClr val="accent3"/>
            </a:solidFill>
            <a:ln w="47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C9C8612-3A50-45CC-B31D-C3BD7898790A}"/>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654AA65-475D-4B44-A7DC-516A281B085D}"/>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4A18BD84-6868-479B-9E3A-CA9B15BEFF36}"/>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chemeClr val="accent5"/>
            </a:solidFill>
            <a:ln w="4736"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63A92DA5-8F0D-46BA-8E8B-A41EBEE53B20}"/>
              </a:ext>
            </a:extLst>
          </p:cNvPr>
          <p:cNvGrpSpPr/>
          <p:nvPr/>
        </p:nvGrpSpPr>
        <p:grpSpPr>
          <a:xfrm>
            <a:off x="7121730" y="2766832"/>
            <a:ext cx="375597" cy="429708"/>
            <a:chOff x="7122675" y="2465323"/>
            <a:chExt cx="375597" cy="429708"/>
          </a:xfrm>
        </p:grpSpPr>
        <p:sp>
          <p:nvSpPr>
            <p:cNvPr id="191" name="Freeform: Shape 190">
              <a:extLst>
                <a:ext uri="{FF2B5EF4-FFF2-40B4-BE49-F238E27FC236}">
                  <a16:creationId xmlns:a16="http://schemas.microsoft.com/office/drawing/2014/main" id="{5C187B06-CA81-4D39-962B-33186C8C52F5}"/>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D15A5C2-D868-4355-8122-F1309962CEA8}"/>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4A50141-A560-45A9-9072-61EDA461561A}"/>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3FC8299-072F-4B37-A76E-988A121D549F}"/>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07530C6-9FC6-47A4-8FFE-EDA9811ECE90}"/>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684C928-29DF-4525-97FD-473A54A192B2}"/>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B8C83BF-7BFA-48DE-8752-326504BA5A0A}"/>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C1FCFA64-10F9-4F1A-8858-9E6010F8CD48}"/>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EE44646-5AAA-4733-9191-48DF0FB957F0}"/>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87E66C6D-7B14-428E-AB46-DBE79CD72001}"/>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46293BED-7FC3-4938-8590-CC762E63D3B1}"/>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BD37363C-1746-4CBB-83B0-D3A6A4ED8737}"/>
              </a:ext>
            </a:extLst>
          </p:cNvPr>
          <p:cNvGrpSpPr/>
          <p:nvPr/>
        </p:nvGrpSpPr>
        <p:grpSpPr>
          <a:xfrm>
            <a:off x="4739601" y="2824098"/>
            <a:ext cx="337307" cy="210991"/>
            <a:chOff x="4703650" y="2434921"/>
            <a:chExt cx="490650" cy="306909"/>
          </a:xfrm>
        </p:grpSpPr>
        <p:grpSp>
          <p:nvGrpSpPr>
            <p:cNvPr id="203" name="Group 202">
              <a:extLst>
                <a:ext uri="{FF2B5EF4-FFF2-40B4-BE49-F238E27FC236}">
                  <a16:creationId xmlns:a16="http://schemas.microsoft.com/office/drawing/2014/main" id="{048CC457-7FCE-4F67-B2B1-28097B64A188}"/>
                </a:ext>
              </a:extLst>
            </p:cNvPr>
            <p:cNvGrpSpPr/>
            <p:nvPr/>
          </p:nvGrpSpPr>
          <p:grpSpPr>
            <a:xfrm>
              <a:off x="4703650" y="2527670"/>
              <a:ext cx="205270" cy="208148"/>
              <a:chOff x="5213219" y="2592018"/>
              <a:chExt cx="205270" cy="208148"/>
            </a:xfrm>
          </p:grpSpPr>
          <p:sp>
            <p:nvSpPr>
              <p:cNvPr id="205" name="Teardrop 204">
                <a:extLst>
                  <a:ext uri="{FF2B5EF4-FFF2-40B4-BE49-F238E27FC236}">
                    <a16:creationId xmlns:a16="http://schemas.microsoft.com/office/drawing/2014/main" id="{D03C2B7D-48BA-43A7-9876-B800890228DA}"/>
                  </a:ext>
                </a:extLst>
              </p:cNvPr>
              <p:cNvSpPr/>
              <p:nvPr/>
            </p:nvSpPr>
            <p:spPr bwMode="auto">
              <a:xfrm rot="5400000">
                <a:off x="5211780" y="2593457"/>
                <a:ext cx="208148" cy="205270"/>
              </a:xfrm>
              <a:prstGeom prst="teardrop">
                <a:avLst>
                  <a:gd name="adj" fmla="val 98634"/>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6" name="Freeform 1054">
                <a:extLst>
                  <a:ext uri="{FF2B5EF4-FFF2-40B4-BE49-F238E27FC236}">
                    <a16:creationId xmlns:a16="http://schemas.microsoft.com/office/drawing/2014/main" id="{5974D6B6-31BC-4C54-A5CB-2ED3FEFCF1C7}"/>
                  </a:ext>
                </a:extLst>
              </p:cNvPr>
              <p:cNvSpPr>
                <a:spLocks noEditPoints="1"/>
              </p:cNvSpPr>
              <p:nvPr/>
            </p:nvSpPr>
            <p:spPr bwMode="auto">
              <a:xfrm>
                <a:off x="5242775" y="2623277"/>
                <a:ext cx="141549" cy="141549"/>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A3FC5566-344A-4214-93EC-981B56EBA33E}"/>
                </a:ext>
              </a:extLst>
            </p:cNvPr>
            <p:cNvSpPr>
              <a:spLocks noChangeAspect="1"/>
            </p:cNvSpPr>
            <p:nvPr/>
          </p:nvSpPr>
          <p:spPr bwMode="auto">
            <a:xfrm>
              <a:off x="4858210" y="2434921"/>
              <a:ext cx="336090" cy="306909"/>
            </a:xfrm>
            <a:custGeom>
              <a:avLst/>
              <a:gdLst>
                <a:gd name="connsiteX0" fmla="*/ 121016 w 338011"/>
                <a:gd name="connsiteY0" fmla="*/ 0 h 297230"/>
                <a:gd name="connsiteX1" fmla="*/ 248501 w 338011"/>
                <a:gd name="connsiteY1" fmla="*/ 116427 h 297230"/>
                <a:gd name="connsiteX2" fmla="*/ 338011 w 338011"/>
                <a:gd name="connsiteY2" fmla="*/ 206828 h 297230"/>
                <a:gd name="connsiteX3" fmla="*/ 252569 w 338011"/>
                <a:gd name="connsiteY3" fmla="*/ 295860 h 297230"/>
                <a:gd name="connsiteX4" fmla="*/ 252569 w 338011"/>
                <a:gd name="connsiteY4" fmla="*/ 297230 h 297230"/>
                <a:gd name="connsiteX5" fmla="*/ 101245 w 338011"/>
                <a:gd name="connsiteY5" fmla="*/ 297230 h 297230"/>
                <a:gd name="connsiteX6" fmla="*/ 73884 w 338011"/>
                <a:gd name="connsiteY6" fmla="*/ 297230 h 297230"/>
                <a:gd name="connsiteX7" fmla="*/ 75466 w 338011"/>
                <a:gd name="connsiteY7" fmla="*/ 181409 h 297230"/>
                <a:gd name="connsiteX8" fmla="*/ 36427 w 338011"/>
                <a:gd name="connsiteY8" fmla="*/ 85839 h 297230"/>
                <a:gd name="connsiteX9" fmla="*/ 0 w 338011"/>
                <a:gd name="connsiteY9" fmla="*/ 60935 h 297230"/>
                <a:gd name="connsiteX10" fmla="*/ 12519 w 338011"/>
                <a:gd name="connsiteY10" fmla="*/ 61638 h 297230"/>
                <a:gd name="connsiteX11" fmla="*/ 121016 w 338011"/>
                <a:gd name="connsiteY11" fmla="*/ 0 h 297230"/>
                <a:gd name="connsiteX0" fmla="*/ 108497 w 325492"/>
                <a:gd name="connsiteY0" fmla="*/ 0 h 297230"/>
                <a:gd name="connsiteX1" fmla="*/ 235982 w 325492"/>
                <a:gd name="connsiteY1" fmla="*/ 116427 h 297230"/>
                <a:gd name="connsiteX2" fmla="*/ 325492 w 325492"/>
                <a:gd name="connsiteY2" fmla="*/ 206828 h 297230"/>
                <a:gd name="connsiteX3" fmla="*/ 240050 w 325492"/>
                <a:gd name="connsiteY3" fmla="*/ 295860 h 297230"/>
                <a:gd name="connsiteX4" fmla="*/ 240050 w 325492"/>
                <a:gd name="connsiteY4" fmla="*/ 297230 h 297230"/>
                <a:gd name="connsiteX5" fmla="*/ 88726 w 325492"/>
                <a:gd name="connsiteY5" fmla="*/ 297230 h 297230"/>
                <a:gd name="connsiteX6" fmla="*/ 61365 w 325492"/>
                <a:gd name="connsiteY6" fmla="*/ 297230 h 297230"/>
                <a:gd name="connsiteX7" fmla="*/ 62947 w 325492"/>
                <a:gd name="connsiteY7" fmla="*/ 181409 h 297230"/>
                <a:gd name="connsiteX8" fmla="*/ 23908 w 325492"/>
                <a:gd name="connsiteY8" fmla="*/ 85839 h 297230"/>
                <a:gd name="connsiteX9" fmla="*/ 0 w 325492"/>
                <a:gd name="connsiteY9" fmla="*/ 61638 h 297230"/>
                <a:gd name="connsiteX10" fmla="*/ 108497 w 325492"/>
                <a:gd name="connsiteY10" fmla="*/ 0 h 29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92" h="297230">
                  <a:moveTo>
                    <a:pt x="108497" y="0"/>
                  </a:moveTo>
                  <a:cubicBezTo>
                    <a:pt x="174952" y="0"/>
                    <a:pt x="229201" y="50680"/>
                    <a:pt x="235982" y="116427"/>
                  </a:cubicBezTo>
                  <a:cubicBezTo>
                    <a:pt x="286162" y="116427"/>
                    <a:pt x="325492" y="156149"/>
                    <a:pt x="325492" y="206828"/>
                  </a:cubicBezTo>
                  <a:cubicBezTo>
                    <a:pt x="325492" y="254769"/>
                    <a:pt x="287518" y="294491"/>
                    <a:pt x="240050" y="295860"/>
                  </a:cubicBezTo>
                  <a:lnTo>
                    <a:pt x="240050" y="297230"/>
                  </a:lnTo>
                  <a:lnTo>
                    <a:pt x="88726" y="297230"/>
                  </a:lnTo>
                  <a:lnTo>
                    <a:pt x="61365" y="297230"/>
                  </a:lnTo>
                  <a:cubicBezTo>
                    <a:pt x="61892" y="258623"/>
                    <a:pt x="62420" y="220016"/>
                    <a:pt x="62947" y="181409"/>
                  </a:cubicBezTo>
                  <a:cubicBezTo>
                    <a:pt x="62947" y="144087"/>
                    <a:pt x="48029" y="110298"/>
                    <a:pt x="23908" y="85839"/>
                  </a:cubicBezTo>
                  <a:lnTo>
                    <a:pt x="0" y="61638"/>
                  </a:lnTo>
                  <a:cubicBezTo>
                    <a:pt x="23056" y="24655"/>
                    <a:pt x="62386" y="0"/>
                    <a:pt x="108497" y="0"/>
                  </a:cubicBezTo>
                  <a:close/>
                </a:path>
              </a:pathLst>
            </a:custGeom>
            <a:solidFill>
              <a:schemeClr val="accent3"/>
            </a:solidFill>
            <a:ln w="22225" cap="sq">
              <a:noFill/>
              <a:prstDash val="solid"/>
              <a:miter lim="800000"/>
              <a:headEnd/>
              <a:tailEnd/>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07" name="Straight Arrow Connector 206">
            <a:extLst>
              <a:ext uri="{FF2B5EF4-FFF2-40B4-BE49-F238E27FC236}">
                <a16:creationId xmlns:a16="http://schemas.microsoft.com/office/drawing/2014/main" id="{B5A1B99E-5A60-4AFC-82B8-504FB7702C8C}"/>
              </a:ext>
            </a:extLst>
          </p:cNvPr>
          <p:cNvCxnSpPr/>
          <p:nvPr/>
        </p:nvCxnSpPr>
        <p:spPr>
          <a:xfrm>
            <a:off x="1332012" y="5469687"/>
            <a:ext cx="9445835" cy="0"/>
          </a:xfrm>
          <a:prstGeom prst="straightConnector1">
            <a:avLst/>
          </a:prstGeom>
          <a:ln w="15875" cap="rnd">
            <a:solidFill>
              <a:schemeClr val="accent5">
                <a:lumMod val="50000"/>
              </a:schemeClr>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08" name="Freeform: Shape 207">
            <a:extLst>
              <a:ext uri="{FF2B5EF4-FFF2-40B4-BE49-F238E27FC236}">
                <a16:creationId xmlns:a16="http://schemas.microsoft.com/office/drawing/2014/main" id="{E328F952-0C2E-4E22-842A-91B5F7BE48E0}"/>
              </a:ext>
            </a:extLst>
          </p:cNvPr>
          <p:cNvSpPr/>
          <p:nvPr/>
        </p:nvSpPr>
        <p:spPr bwMode="auto">
          <a:xfrm flipH="1">
            <a:off x="1683401" y="5283095"/>
            <a:ext cx="8801200" cy="338554"/>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Tools</a:t>
            </a:r>
          </a:p>
        </p:txBody>
      </p:sp>
      <p:sp>
        <p:nvSpPr>
          <p:cNvPr id="209" name="Freeform: Shape 208">
            <a:extLst>
              <a:ext uri="{FF2B5EF4-FFF2-40B4-BE49-F238E27FC236}">
                <a16:creationId xmlns:a16="http://schemas.microsoft.com/office/drawing/2014/main" id="{75BD0916-CD44-4EF9-917C-E35FFE2923AD}"/>
              </a:ext>
            </a:extLst>
          </p:cNvPr>
          <p:cNvSpPr/>
          <p:nvPr/>
        </p:nvSpPr>
        <p:spPr bwMode="auto">
          <a:xfrm flipH="1">
            <a:off x="6120293" y="5773610"/>
            <a:ext cx="64" cy="184666"/>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B4A3A4-2D13-404B-82FE-98827958D597}"/>
              </a:ext>
            </a:extLst>
          </p:cNvPr>
          <p:cNvSpPr>
            <a:spLocks noGrp="1"/>
          </p:cNvSpPr>
          <p:nvPr>
            <p:ph type="title"/>
          </p:nvPr>
        </p:nvSpPr>
        <p:spPr/>
        <p:txBody>
          <a:bodyPr>
            <a:normAutofit/>
          </a:bodyPr>
          <a:lstStyle/>
          <a:p>
            <a:r>
              <a:rPr lang="en-US" dirty="0"/>
              <a:t>End-to-end edge platform</a:t>
            </a:r>
          </a:p>
        </p:txBody>
      </p:sp>
    </p:spTree>
    <p:extLst>
      <p:ext uri="{BB962C8B-B14F-4D97-AF65-F5344CB8AC3E}">
        <p14:creationId xmlns:p14="http://schemas.microsoft.com/office/powerpoint/2010/main" val="4260193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364425" y="2885892"/>
            <a:ext cx="3773867" cy="543108"/>
          </a:xfrm>
        </p:spPr>
        <p:txBody>
          <a:bodyPr/>
          <a:lstStyle/>
          <a:p>
            <a:r>
              <a:rPr lang="en-US" dirty="0"/>
              <a:t>Internet of Things</a:t>
            </a:r>
          </a:p>
        </p:txBody>
      </p:sp>
      <p:pic>
        <p:nvPicPr>
          <p:cNvPr id="3" name="Picture 2">
            <a:extLst>
              <a:ext uri="{FF2B5EF4-FFF2-40B4-BE49-F238E27FC236}">
                <a16:creationId xmlns:a16="http://schemas.microsoft.com/office/drawing/2014/main" id="{2B4E871A-E102-4865-BD60-8D56183898A1}"/>
              </a:ext>
            </a:extLst>
          </p:cNvPr>
          <p:cNvPicPr>
            <a:picLocks noChangeAspect="1"/>
          </p:cNvPicPr>
          <p:nvPr/>
        </p:nvPicPr>
        <p:blipFill>
          <a:blip r:embed="rId2"/>
          <a:stretch>
            <a:fillRect/>
          </a:stretch>
        </p:blipFill>
        <p:spPr>
          <a:xfrm>
            <a:off x="4362130" y="142875"/>
            <a:ext cx="7695622" cy="6572250"/>
          </a:xfrm>
          <a:prstGeom prst="rect">
            <a:avLst/>
          </a:prstGeom>
          <a:effectLst>
            <a:softEdge rad="635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35AC-7F5A-4D17-8F47-9FCF459AAAD1}"/>
              </a:ext>
            </a:extLst>
          </p:cNvPr>
          <p:cNvSpPr>
            <a:spLocks noGrp="1"/>
          </p:cNvSpPr>
          <p:nvPr>
            <p:ph type="title"/>
          </p:nvPr>
        </p:nvSpPr>
        <p:spPr/>
        <p:txBody>
          <a:bodyPr/>
          <a:lstStyle/>
          <a:p>
            <a:r>
              <a:rPr lang="en-US" dirty="0"/>
              <a:t>Reference Architecture</a:t>
            </a:r>
          </a:p>
        </p:txBody>
      </p:sp>
      <p:pic>
        <p:nvPicPr>
          <p:cNvPr id="7" name="Graphic 6">
            <a:extLst>
              <a:ext uri="{FF2B5EF4-FFF2-40B4-BE49-F238E27FC236}">
                <a16:creationId xmlns:a16="http://schemas.microsoft.com/office/drawing/2014/main" id="{F66213E0-C5BF-4D0D-A526-0A495B701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7002" y="1446784"/>
            <a:ext cx="9597995" cy="5097462"/>
          </a:xfrm>
          <a:prstGeom prst="rect">
            <a:avLst/>
          </a:prstGeom>
        </p:spPr>
      </p:pic>
    </p:spTree>
    <p:extLst>
      <p:ext uri="{BB962C8B-B14F-4D97-AF65-F5344CB8AC3E}">
        <p14:creationId xmlns:p14="http://schemas.microsoft.com/office/powerpoint/2010/main" val="826528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651795" y="3527386"/>
            <a:ext cx="4327360" cy="653064"/>
            <a:chOff x="6651795" y="3527386"/>
            <a:chExt cx="4534816"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7" y="3576919"/>
              <a:ext cx="3662144"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651795" y="4921466"/>
            <a:ext cx="3984475" cy="653064"/>
            <a:chOff x="6651795" y="4921466"/>
            <a:chExt cx="3984475" cy="653064"/>
          </a:xfrm>
        </p:grpSpPr>
        <p:sp>
          <p:nvSpPr>
            <p:cNvPr id="5" name="Rectangle 4">
              <a:extLst>
                <a:ext uri="{FF2B5EF4-FFF2-40B4-BE49-F238E27FC236}">
                  <a16:creationId xmlns:a16="http://schemas.microsoft.com/office/drawing/2014/main" id="{06F8F31D-9C73-4503-998D-C9F1193731EC}"/>
                </a:ext>
              </a:extLst>
            </p:cNvPr>
            <p:cNvSpPr/>
            <p:nvPr/>
          </p:nvSpPr>
          <p:spPr>
            <a:xfrm>
              <a:off x="7434033" y="4924833"/>
              <a:ext cx="3202237" cy="369332"/>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651795" y="2131002"/>
            <a:ext cx="4225294" cy="653064"/>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a:t>Azure Stack</a:t>
            </a: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Integrated System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cloud inspired infrastructure via integrated systems from major H/W partners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867189"/>
            <a:ext cx="4100834"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Complete autonomous cloud</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Only consistent hybrid cloud that can run at the connected or disconnected</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Cloud application model</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Azure Services &amp; Marketplace</a:t>
            </a:r>
          </a:p>
          <a:p>
            <a:pPr marL="0" marR="0" lvl="0" indent="0" algn="l" defTabSz="932563"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Azure web services, containers, Azure Functions, &amp; Azure Marketplace</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4836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5306644" y="1869989"/>
            <a:ext cx="4948416" cy="4481384"/>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5" name="Rectangle 4">
            <a:extLst>
              <a:ext uri="{FF2B5EF4-FFF2-40B4-BE49-F238E27FC236}">
                <a16:creationId xmlns:a16="http://schemas.microsoft.com/office/drawing/2014/main" id="{7BFB566C-6067-40C8-B96F-EC670721B1A3}"/>
              </a:ext>
            </a:extLst>
          </p:cNvPr>
          <p:cNvSpPr/>
          <p:nvPr/>
        </p:nvSpPr>
        <p:spPr bwMode="auto">
          <a:xfrm>
            <a:off x="8484412" y="2327116"/>
            <a:ext cx="2812641" cy="33969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Rectangle 191">
            <a:extLst>
              <a:ext uri="{FF2B5EF4-FFF2-40B4-BE49-F238E27FC236}">
                <a16:creationId xmlns:a16="http://schemas.microsoft.com/office/drawing/2014/main" id="{07E25201-8E7D-4660-B510-79A8B70DA864}"/>
              </a:ext>
            </a:extLst>
          </p:cNvPr>
          <p:cNvSpPr/>
          <p:nvPr/>
        </p:nvSpPr>
        <p:spPr bwMode="auto">
          <a:xfrm>
            <a:off x="588263" y="1574895"/>
            <a:ext cx="3685918" cy="391538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Azure Stack is an extension </a:t>
            </a:r>
            <a:b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of the Azure </a:t>
            </a:r>
            <a:r>
              <a:rPr kumimoji="0" lang="en-US" sz="2000" b="0" i="0" u="none" strike="noStrike" kern="1200" cap="none" spc="0" normalizeH="0" baseline="0" noProof="0">
                <a:ln>
                  <a:noFill/>
                </a:ln>
                <a:gradFill>
                  <a:gsLst>
                    <a:gs pos="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platform</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It brings the agility and innovation of cloud computing to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on-premises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environments</a:t>
            </a:r>
          </a:p>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Organizations can build modern applications across hybrid cloud environments with the right</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flexibility</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and</a:t>
            </a:r>
            <a:r>
              <a:rPr kumimoji="0" lang="en-US" sz="2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0">
                      <a:srgbClr val="D83B01"/>
                    </a:gs>
                    <a:gs pos="100000">
                      <a:srgbClr val="D83B01"/>
                    </a:gs>
                  </a:gsLst>
                </a:gradFill>
                <a:effectLst/>
                <a:uLnTx/>
                <a:uFillTx/>
                <a:latin typeface="Segoe UI" panose="020B0502040204020203" pitchFamily="34" charset="0"/>
                <a:ea typeface="+mn-ea"/>
                <a:cs typeface="Segoe UI" panose="020B0502040204020203" pitchFamily="34" charset="0"/>
              </a:rPr>
              <a:t>control</a:t>
            </a: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4518732" y="2115352"/>
            <a:ext cx="3070044" cy="16841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B0F0"/>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4971786" y="4283682"/>
            <a:ext cx="2248428" cy="1705213"/>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2">
                <a:lumMod val="20000"/>
                <a:lumOff val="80000"/>
              </a:schemeClr>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8484412" y="41969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Services and Marketplace</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Compute | Networking | Storage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App Service | Functions | More…</a:t>
            </a: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en-US" sz="1027"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8484412" y="498016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infrastructure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8484412" y="2630523"/>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Tools and experiences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8484412" y="3413736"/>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Cloud application model</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8484412" y="2327116"/>
            <a:ext cx="2812641" cy="25447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en-US" sz="137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Consistent…</a:t>
            </a:r>
          </a:p>
        </p:txBody>
      </p:sp>
      <p:sp>
        <p:nvSpPr>
          <p:cNvPr id="3" name="Title 2">
            <a:extLst>
              <a:ext uri="{FF2B5EF4-FFF2-40B4-BE49-F238E27FC236}">
                <a16:creationId xmlns:a16="http://schemas.microsoft.com/office/drawing/2014/main" id="{2EC7EA29-1663-49EE-BAAB-FCFC732A03FA}"/>
              </a:ext>
            </a:extLst>
          </p:cNvPr>
          <p:cNvSpPr>
            <a:spLocks noGrp="1"/>
          </p:cNvSpPr>
          <p:nvPr>
            <p:ph type="title"/>
          </p:nvPr>
        </p:nvSpPr>
        <p:spPr>
          <a:xfrm>
            <a:off x="588263" y="457200"/>
            <a:ext cx="11018520" cy="553998"/>
          </a:xfrm>
        </p:spPr>
        <p:txBody>
          <a:bodyPr>
            <a:normAutofit fontScale="90000"/>
          </a:bodyPr>
          <a:lstStyle/>
          <a:p>
            <a:r>
              <a:rPr lang="en-US" dirty="0"/>
              <a:t>Azure Stack</a:t>
            </a:r>
          </a:p>
        </p:txBody>
      </p:sp>
      <p:sp>
        <p:nvSpPr>
          <p:cNvPr id="64" name="Rectangle 63">
            <a:extLst>
              <a:ext uri="{FF2B5EF4-FFF2-40B4-BE49-F238E27FC236}">
                <a16:creationId xmlns:a16="http://schemas.microsoft.com/office/drawing/2014/main" id="{EE6CB83E-0701-4E1D-BA32-4F573CED8E78}"/>
              </a:ext>
            </a:extLst>
          </p:cNvPr>
          <p:cNvSpPr/>
          <p:nvPr/>
        </p:nvSpPr>
        <p:spPr>
          <a:xfrm>
            <a:off x="12478965" y="3000889"/>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Easily transfer your skills and processes between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Azure clouds while using the tools you want</a:t>
            </a:r>
          </a:p>
        </p:txBody>
      </p:sp>
      <p:sp>
        <p:nvSpPr>
          <p:cNvPr id="65" name="Rectangle 64">
            <a:extLst>
              <a:ext uri="{FF2B5EF4-FFF2-40B4-BE49-F238E27FC236}">
                <a16:creationId xmlns:a16="http://schemas.microsoft.com/office/drawing/2014/main" id="{83AF9ED9-FDB7-4C2F-A8A1-647216989D12}"/>
              </a:ext>
            </a:extLst>
          </p:cNvPr>
          <p:cNvSpPr/>
          <p:nvPr/>
        </p:nvSpPr>
        <p:spPr>
          <a:xfrm>
            <a:off x="12485125" y="3890194"/>
            <a:ext cx="5279068" cy="276999"/>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Manage your cloud resources the same way everywhere</a:t>
            </a:r>
          </a:p>
        </p:txBody>
      </p:sp>
      <p:sp>
        <p:nvSpPr>
          <p:cNvPr id="66" name="Rectangle 65">
            <a:extLst>
              <a:ext uri="{FF2B5EF4-FFF2-40B4-BE49-F238E27FC236}">
                <a16:creationId xmlns:a16="http://schemas.microsoft.com/office/drawing/2014/main" id="{2B393E80-7EC1-4F37-AA61-CFF337E5A02B}"/>
              </a:ext>
            </a:extLst>
          </p:cNvPr>
          <p:cNvSpPr/>
          <p:nvPr/>
        </p:nvSpPr>
        <p:spPr>
          <a:xfrm>
            <a:off x="12478965" y="4553743"/>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Get what you need when you need it with true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cloud services on-premises</a:t>
            </a:r>
          </a:p>
        </p:txBody>
      </p:sp>
      <p:sp>
        <p:nvSpPr>
          <p:cNvPr id="67" name="Rectangle 66">
            <a:extLst>
              <a:ext uri="{FF2B5EF4-FFF2-40B4-BE49-F238E27FC236}">
                <a16:creationId xmlns:a16="http://schemas.microsoft.com/office/drawing/2014/main" id="{96391580-5184-4601-AC12-542854FDE5FF}"/>
              </a:ext>
            </a:extLst>
          </p:cNvPr>
          <p:cNvSpPr/>
          <p:nvPr/>
        </p:nvSpPr>
        <p:spPr>
          <a:xfrm>
            <a:off x="12478965" y="5303442"/>
            <a:ext cx="5279068" cy="461665"/>
          </a:xfrm>
          <a:prstGeom prst="rect">
            <a:avLst/>
          </a:prstGeom>
        </p:spPr>
        <p:txBody>
          <a:bodyPr wrap="square">
            <a:spAutoFit/>
          </a:bodyPr>
          <a:lstStyle/>
          <a:p>
            <a:pPr marL="0" marR="0" lvl="0" indent="0" algn="l" defTabSz="914367" rtl="0" eaLnBrk="1" fontAlgn="auto" latinLnBrk="0" hangingPunct="1">
              <a:lnSpc>
                <a:spcPct val="100000"/>
              </a:lnSpc>
              <a:spcBef>
                <a:spcPts val="1800"/>
              </a:spcBef>
              <a:spcAft>
                <a:spcPts val="1000"/>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Go faster, safely with a cloud inspired infrastructure </a:t>
            </a:r>
            <a:b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via integrated systems</a:t>
            </a:r>
          </a:p>
        </p:txBody>
      </p:sp>
      <p:cxnSp>
        <p:nvCxnSpPr>
          <p:cNvPr id="68" name="Straight Connector 67">
            <a:extLst>
              <a:ext uri="{FF2B5EF4-FFF2-40B4-BE49-F238E27FC236}">
                <a16:creationId xmlns:a16="http://schemas.microsoft.com/office/drawing/2014/main" id="{3342E957-D382-4BBC-ABB7-8DEB4CD78951}"/>
              </a:ext>
            </a:extLst>
          </p:cNvPr>
          <p:cNvCxnSpPr>
            <a:cxnSpLocks/>
          </p:cNvCxnSpPr>
          <p:nvPr/>
        </p:nvCxnSpPr>
        <p:spPr>
          <a:xfrm>
            <a:off x="12559691" y="3462554"/>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6B380-101B-4B7B-8E0D-B6AB685AE98F}"/>
              </a:ext>
            </a:extLst>
          </p:cNvPr>
          <p:cNvCxnSpPr>
            <a:cxnSpLocks/>
          </p:cNvCxnSpPr>
          <p:nvPr/>
        </p:nvCxnSpPr>
        <p:spPr>
          <a:xfrm>
            <a:off x="12559691" y="4167193"/>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01952-59FD-4CAE-AA60-92441FDC463D}"/>
              </a:ext>
            </a:extLst>
          </p:cNvPr>
          <p:cNvCxnSpPr>
            <a:cxnSpLocks/>
          </p:cNvCxnSpPr>
          <p:nvPr/>
        </p:nvCxnSpPr>
        <p:spPr>
          <a:xfrm>
            <a:off x="12559691" y="50312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90FCBE-5E23-4E9F-9407-5807E714F738}"/>
              </a:ext>
            </a:extLst>
          </p:cNvPr>
          <p:cNvCxnSpPr>
            <a:cxnSpLocks/>
          </p:cNvCxnSpPr>
          <p:nvPr/>
        </p:nvCxnSpPr>
        <p:spPr>
          <a:xfrm>
            <a:off x="12559691" y="5809041"/>
            <a:ext cx="818896"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3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8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500"/>
                                        <p:tgtEl>
                                          <p:spTgt spid="28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3" grpId="0" animBg="1"/>
      <p:bldP spid="284" grpId="0" animBg="1"/>
      <p:bldP spid="285" grpId="0" animBg="1"/>
      <p:bldP spid="286" grpId="0" animBg="1"/>
      <p:bldP spid="2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E9FDA-AC44-405A-934D-4C0E6309893C}"/>
              </a:ext>
            </a:extLst>
          </p:cNvPr>
          <p:cNvSpPr txBox="1"/>
          <p:nvPr/>
        </p:nvSpPr>
        <p:spPr>
          <a:xfrm>
            <a:off x="1152751" y="3062696"/>
            <a:ext cx="387926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Event Hubs on Azure Stack​</a:t>
            </a:r>
          </a:p>
        </p:txBody>
      </p:sp>
      <p:sp>
        <p:nvSpPr>
          <p:cNvPr id="4" name="TextBox 3">
            <a:extLst>
              <a:ext uri="{FF2B5EF4-FFF2-40B4-BE49-F238E27FC236}">
                <a16:creationId xmlns:a16="http://schemas.microsoft.com/office/drawing/2014/main" id="{92D9ECDA-E736-4F03-96C8-9A83A98FC832}"/>
              </a:ext>
            </a:extLst>
          </p:cNvPr>
          <p:cNvSpPr txBox="1"/>
          <p:nvPr/>
        </p:nvSpPr>
        <p:spPr>
          <a:xfrm>
            <a:off x="6687506" y="3062696"/>
            <a:ext cx="3407984"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gradFill>
                  <a:gsLst>
                    <a:gs pos="41204">
                      <a:srgbClr val="1A1A1A"/>
                    </a:gs>
                    <a:gs pos="59000">
                      <a:srgbClr val="1A1A1A"/>
                    </a:gs>
                  </a:gsLst>
                  <a:lin ang="5400000" scaled="1"/>
                </a:gradFill>
                <a:effectLst/>
                <a:uLnTx/>
                <a:uFillTx/>
                <a:latin typeface="Segoe UI"/>
                <a:ea typeface="+mn-ea"/>
                <a:cs typeface="Segoe UI" pitchFamily="34" charset="0"/>
              </a:rPr>
              <a:t>IoT Hub on Azure Stack​</a:t>
            </a:r>
          </a:p>
        </p:txBody>
      </p:sp>
      <p:sp>
        <p:nvSpPr>
          <p:cNvPr id="5" name="Rectangle 4">
            <a:extLst>
              <a:ext uri="{FF2B5EF4-FFF2-40B4-BE49-F238E27FC236}">
                <a16:creationId xmlns:a16="http://schemas.microsoft.com/office/drawing/2014/main" id="{F25C97E9-DD3E-4C84-BE41-D0B2454E7057}"/>
              </a:ext>
            </a:extLst>
          </p:cNvPr>
          <p:cNvSpPr/>
          <p:nvPr/>
        </p:nvSpPr>
        <p:spPr>
          <a:xfrm>
            <a:off x="1152750" y="3671777"/>
            <a:ext cx="5283202" cy="1661993"/>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Build stream processing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Deploy event-driven solutions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Easily tier data across clouds​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Have one operating model on Azure Stack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and on Azure​</a:t>
            </a:r>
          </a:p>
        </p:txBody>
      </p:sp>
      <p:sp>
        <p:nvSpPr>
          <p:cNvPr id="6" name="Rectangle 5">
            <a:extLst>
              <a:ext uri="{FF2B5EF4-FFF2-40B4-BE49-F238E27FC236}">
                <a16:creationId xmlns:a16="http://schemas.microsoft.com/office/drawing/2014/main" id="{5172EC95-B603-474F-A575-26C1E9EA5A97}"/>
              </a:ext>
            </a:extLst>
          </p:cNvPr>
          <p:cNvSpPr/>
          <p:nvPr/>
        </p:nvSpPr>
        <p:spPr>
          <a:xfrm>
            <a:off x="6687506" y="3671777"/>
            <a:ext cx="4975857" cy="2259080"/>
          </a:xfrm>
          <a:prstGeom prst="rect">
            <a:avLst/>
          </a:prstGeom>
        </p:spPr>
        <p:txBody>
          <a:bodyPr wrap="square" lIns="0">
            <a:spAutoFit/>
          </a:bodyPr>
          <a:lstStyle/>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Establish bi-directional communication with your </a:t>
            </a:r>
            <a:b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b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IoT devices on-premises</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Enhance security with per device authentication</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Provision devices at scale w/IoT Hub Device Provisioning Service</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Manage devices at scale with device management</a:t>
            </a:r>
          </a:p>
          <a:p>
            <a:pPr marL="0" marR="0" lvl="0" indent="0" algn="l" defTabSz="914367" rtl="0" eaLnBrk="1" fontAlgn="base" latinLnBrk="0" hangingPunct="1">
              <a:lnSpc>
                <a:spcPct val="90000"/>
              </a:lnSpc>
              <a:spcBef>
                <a:spcPts val="0"/>
              </a:spcBef>
              <a:spcAft>
                <a:spcPts val="1200"/>
              </a:spcAft>
              <a:buClrTx/>
              <a:buSzTx/>
              <a:buFontTx/>
              <a:buNone/>
              <a:tabLst/>
              <a:defRPr/>
            </a:pPr>
            <a:r>
              <a:rPr kumimoji="0" lang="en-US" sz="16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a:ea typeface="+mn-ea"/>
                <a:cs typeface="Segoe UI" pitchFamily="34" charset="0"/>
              </a:rPr>
              <a:t>Multi-language and open source SDKs</a:t>
            </a:r>
          </a:p>
        </p:txBody>
      </p:sp>
      <p:pic>
        <p:nvPicPr>
          <p:cNvPr id="7" name="Picture 6" descr="A picture containing object&#10;&#10;Description generated with high confidence">
            <a:extLst>
              <a:ext uri="{FF2B5EF4-FFF2-40B4-BE49-F238E27FC236}">
                <a16:creationId xmlns:a16="http://schemas.microsoft.com/office/drawing/2014/main" id="{4ADDD0EB-7510-4231-80A5-D0EC5E2A43E0}"/>
              </a:ext>
            </a:extLst>
          </p:cNvPr>
          <p:cNvPicPr>
            <a:picLocks noChangeAspect="1"/>
          </p:cNvPicPr>
          <p:nvPr/>
        </p:nvPicPr>
        <p:blipFill>
          <a:blip r:embed="rId2"/>
          <a:stretch>
            <a:fillRect/>
          </a:stretch>
        </p:blipFill>
        <p:spPr>
          <a:xfrm>
            <a:off x="7758859" y="1250952"/>
            <a:ext cx="1265279" cy="1265279"/>
          </a:xfrm>
          <a:prstGeom prst="rect">
            <a:avLst/>
          </a:prstGeom>
        </p:spPr>
      </p:pic>
      <p:pic>
        <p:nvPicPr>
          <p:cNvPr id="11" name="Picture 10">
            <a:extLst>
              <a:ext uri="{FF2B5EF4-FFF2-40B4-BE49-F238E27FC236}">
                <a16:creationId xmlns:a16="http://schemas.microsoft.com/office/drawing/2014/main" id="{6B28FA5A-21A8-409A-92CE-A5C04434E981}"/>
              </a:ext>
            </a:extLst>
          </p:cNvPr>
          <p:cNvPicPr>
            <a:picLocks noChangeAspect="1"/>
          </p:cNvPicPr>
          <p:nvPr/>
        </p:nvPicPr>
        <p:blipFill>
          <a:blip r:embed="rId3"/>
          <a:stretch>
            <a:fillRect/>
          </a:stretch>
        </p:blipFill>
        <p:spPr>
          <a:xfrm>
            <a:off x="2475181" y="1250952"/>
            <a:ext cx="1234407" cy="1265279"/>
          </a:xfrm>
          <a:prstGeom prst="rect">
            <a:avLst/>
          </a:prstGeom>
        </p:spPr>
      </p:pic>
    </p:spTree>
    <p:extLst>
      <p:ext uri="{BB962C8B-B14F-4D97-AF65-F5344CB8AC3E}">
        <p14:creationId xmlns:p14="http://schemas.microsoft.com/office/powerpoint/2010/main" val="6379003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F4B88-B0E8-4A8E-9937-D99B18FFC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92000" cy="6858000"/>
          </a:xfrm>
          <a:prstGeom prst="rect">
            <a:avLst/>
          </a:prstGeom>
        </p:spPr>
      </p:pic>
      <p:sp>
        <p:nvSpPr>
          <p:cNvPr id="27" name="Arc 26">
            <a:extLst>
              <a:ext uri="{FF2B5EF4-FFF2-40B4-BE49-F238E27FC236}">
                <a16:creationId xmlns:a16="http://schemas.microsoft.com/office/drawing/2014/main" id="{49CA483F-D2E8-4689-9851-AF00947B6771}"/>
              </a:ext>
            </a:extLst>
          </p:cNvPr>
          <p:cNvSpPr/>
          <p:nvPr/>
        </p:nvSpPr>
        <p:spPr>
          <a:xfrm rot="19427068">
            <a:off x="4408976" y="2527629"/>
            <a:ext cx="3280845" cy="3280845"/>
          </a:xfrm>
          <a:prstGeom prst="arc">
            <a:avLst>
              <a:gd name="adj1" fmla="val 210584"/>
              <a:gd name="adj2" fmla="val 4416916"/>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Arc 27">
            <a:extLst>
              <a:ext uri="{FF2B5EF4-FFF2-40B4-BE49-F238E27FC236}">
                <a16:creationId xmlns:a16="http://schemas.microsoft.com/office/drawing/2014/main" id="{50973E1C-2DE1-40D8-9260-10B17230B519}"/>
              </a:ext>
            </a:extLst>
          </p:cNvPr>
          <p:cNvSpPr/>
          <p:nvPr/>
        </p:nvSpPr>
        <p:spPr>
          <a:xfrm rot="19427068">
            <a:off x="4408975" y="2527627"/>
            <a:ext cx="3280845" cy="3280845"/>
          </a:xfrm>
          <a:prstGeom prst="arc">
            <a:avLst>
              <a:gd name="adj1" fmla="val 7228829"/>
              <a:gd name="adj2" fmla="val 12000118"/>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C26B570C-5F0D-45CF-A571-CF4833FB404B}"/>
              </a:ext>
            </a:extLst>
          </p:cNvPr>
          <p:cNvPicPr>
            <a:picLocks noChangeAspect="1"/>
          </p:cNvPicPr>
          <p:nvPr/>
        </p:nvPicPr>
        <p:blipFill>
          <a:blip r:embed="rId4"/>
          <a:stretch>
            <a:fillRect/>
          </a:stretch>
        </p:blipFill>
        <p:spPr>
          <a:xfrm>
            <a:off x="4021875" y="3577416"/>
            <a:ext cx="946226" cy="946226"/>
          </a:xfrm>
          <a:prstGeom prst="rect">
            <a:avLst/>
          </a:prstGeom>
        </p:spPr>
      </p:pic>
      <p:pic>
        <p:nvPicPr>
          <p:cNvPr id="23" name="Picture 22">
            <a:extLst>
              <a:ext uri="{FF2B5EF4-FFF2-40B4-BE49-F238E27FC236}">
                <a16:creationId xmlns:a16="http://schemas.microsoft.com/office/drawing/2014/main" id="{AB081D64-FF60-4C5C-BF42-8E6ECF760C2A}"/>
              </a:ext>
            </a:extLst>
          </p:cNvPr>
          <p:cNvPicPr>
            <a:picLocks noChangeAspect="1"/>
          </p:cNvPicPr>
          <p:nvPr/>
        </p:nvPicPr>
        <p:blipFill>
          <a:blip r:embed="rId5"/>
          <a:stretch>
            <a:fillRect/>
          </a:stretch>
        </p:blipFill>
        <p:spPr>
          <a:xfrm>
            <a:off x="6442176" y="5123254"/>
            <a:ext cx="1057781" cy="1246671"/>
          </a:xfrm>
          <a:prstGeom prst="rect">
            <a:avLst/>
          </a:prstGeom>
        </p:spPr>
      </p:pic>
      <p:sp>
        <p:nvSpPr>
          <p:cNvPr id="30" name="Rectangle: Single Corner Snipped 24">
            <a:extLst>
              <a:ext uri="{FF2B5EF4-FFF2-40B4-BE49-F238E27FC236}">
                <a16:creationId xmlns:a16="http://schemas.microsoft.com/office/drawing/2014/main" id="{72833F9B-5EC7-4D3F-9D3E-DE76DDCC8132}"/>
              </a:ext>
            </a:extLst>
          </p:cNvPr>
          <p:cNvSpPr/>
          <p:nvPr/>
        </p:nvSpPr>
        <p:spPr>
          <a:xfrm>
            <a:off x="396776" y="3476592"/>
            <a:ext cx="3562293" cy="1563949"/>
          </a:xfrm>
          <a:prstGeom prst="rect">
            <a:avLst/>
          </a:prstGeom>
        </p:spPr>
        <p:txBody>
          <a:bodyPr wrap="square">
            <a:spAutoFit/>
          </a:bodyPr>
          <a:lstStyle/>
          <a:p>
            <a:pPr marL="0" marR="0" lvl="0" indent="0" algn="r"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Sphere certified MCUs,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from silicon partners, with built-in Microsoft security technology provide connectivity and a dependable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hardware root of trust</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r"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69D0B51-D3F5-4F09-8EC2-45555A76A4FC}"/>
              </a:ext>
            </a:extLst>
          </p:cNvPr>
          <p:cNvGrpSpPr/>
          <p:nvPr/>
        </p:nvGrpSpPr>
        <p:grpSpPr>
          <a:xfrm>
            <a:off x="4408976" y="2335838"/>
            <a:ext cx="6686116" cy="3472635"/>
            <a:chOff x="4497384" y="2382179"/>
            <a:chExt cx="6820187" cy="3542269"/>
          </a:xfrm>
        </p:grpSpPr>
        <p:sp>
          <p:nvSpPr>
            <p:cNvPr id="26" name="Arc 25">
              <a:extLst>
                <a:ext uri="{FF2B5EF4-FFF2-40B4-BE49-F238E27FC236}">
                  <a16:creationId xmlns:a16="http://schemas.microsoft.com/office/drawing/2014/main" id="{E70C3882-2B7B-4842-A659-EF9852AECC7C}"/>
                </a:ext>
              </a:extLst>
            </p:cNvPr>
            <p:cNvSpPr/>
            <p:nvPr/>
          </p:nvSpPr>
          <p:spPr>
            <a:xfrm rot="19427068">
              <a:off x="4497384" y="2577815"/>
              <a:ext cx="3346633" cy="3346633"/>
            </a:xfrm>
            <a:prstGeom prst="arc">
              <a:avLst>
                <a:gd name="adj1" fmla="val 14520651"/>
                <a:gd name="adj2" fmla="val 19076422"/>
              </a:avLst>
            </a:prstGeom>
            <a:ln w="50800">
              <a:solidFill>
                <a:schemeClr val="accent6">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7E541002-BC78-46F5-B960-AD95A7211895}"/>
                </a:ext>
              </a:extLst>
            </p:cNvPr>
            <p:cNvPicPr>
              <a:picLocks noChangeAspect="1"/>
            </p:cNvPicPr>
            <p:nvPr/>
          </p:nvPicPr>
          <p:blipFill>
            <a:blip r:embed="rId6"/>
            <a:stretch>
              <a:fillRect/>
            </a:stretch>
          </p:blipFill>
          <p:spPr>
            <a:xfrm>
              <a:off x="6515110" y="2387439"/>
              <a:ext cx="1069848" cy="1069848"/>
            </a:xfrm>
            <a:prstGeom prst="rect">
              <a:avLst/>
            </a:prstGeom>
          </p:spPr>
        </p:pic>
        <p:sp>
          <p:nvSpPr>
            <p:cNvPr id="32" name="Rectangle 31">
              <a:extLst>
                <a:ext uri="{FF2B5EF4-FFF2-40B4-BE49-F238E27FC236}">
                  <a16:creationId xmlns:a16="http://schemas.microsoft.com/office/drawing/2014/main" id="{16543892-1E7E-4C0B-9DC9-11364551223E}"/>
                </a:ext>
              </a:extLst>
            </p:cNvPr>
            <p:cNvSpPr/>
            <p:nvPr/>
          </p:nvSpPr>
          <p:spPr>
            <a:xfrm>
              <a:off x="7783021" y="2382179"/>
              <a:ext cx="3534550" cy="1031051"/>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New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secured by Microsoft for the devices 10-year lifetime to create  </a:t>
              </a:r>
              <a:r>
                <a:rPr kumimoji="0" lang="en-US"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 trustworthy platform  </a:t>
              </a: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new IoT experiences</a:t>
              </a:r>
            </a:p>
          </p:txBody>
        </p:sp>
      </p:grpSp>
      <p:sp>
        <p:nvSpPr>
          <p:cNvPr id="34" name="Rectangle 33">
            <a:extLst>
              <a:ext uri="{FF2B5EF4-FFF2-40B4-BE49-F238E27FC236}">
                <a16:creationId xmlns:a16="http://schemas.microsoft.com/office/drawing/2014/main" id="{7ED78233-4ED9-4114-9700-7B2C332D3035}"/>
              </a:ext>
            </a:extLst>
          </p:cNvPr>
          <p:cNvSpPr/>
          <p:nvPr/>
        </p:nvSpPr>
        <p:spPr>
          <a:xfrm>
            <a:off x="7634466" y="5123254"/>
            <a:ext cx="4151314" cy="1518689"/>
          </a:xfrm>
          <a:prstGeom prst="rect">
            <a:avLst/>
          </a:prstGeom>
        </p:spPr>
        <p:txBody>
          <a:bodyPr wrap="square" tIns="0">
            <a:spAutoFit/>
          </a:bodyPr>
          <a:lstStyle/>
          <a:p>
            <a:pPr marL="0" marR="0" lvl="0" indent="0" algn="l" defTabSz="914225" rtl="0" eaLnBrk="1" fontAlgn="auto" latinLnBrk="0" hangingPunct="1">
              <a:lnSpc>
                <a:spcPct val="100000"/>
              </a:lnSpc>
              <a:spcBef>
                <a:spcPts val="0"/>
              </a:spcBef>
              <a:spcAft>
                <a:spcPts val="196"/>
              </a:spcAft>
              <a:buClrTx/>
              <a:buSzTx/>
              <a:buFontTx/>
              <a:buNone/>
              <a:tabLst/>
              <a:defRPr/>
            </a:pP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 it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brokers trust </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for device-to-device and device-to-cloud communication,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 and </a:t>
            </a:r>
            <a:r>
              <a:rPr kumimoji="0" lang="en-IN" sz="1568" b="1"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renews device security</a:t>
            </a:r>
            <a:r>
              <a:rPr kumimoji="0" lang="en-IN"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rPr>
              <a:t>.</a:t>
            </a: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225" rtl="0" eaLnBrk="1" fontAlgn="auto" latinLnBrk="0" hangingPunct="1">
              <a:lnSpc>
                <a:spcPct val="100000"/>
              </a:lnSpc>
              <a:spcBef>
                <a:spcPts val="0"/>
              </a:spcBef>
              <a:spcAft>
                <a:spcPts val="196"/>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2" name="Title 1">
            <a:extLst>
              <a:ext uri="{FF2B5EF4-FFF2-40B4-BE49-F238E27FC236}">
                <a16:creationId xmlns:a16="http://schemas.microsoft.com/office/drawing/2014/main" id="{FD04E9EA-EB1A-4E99-9000-FC1E58C79D37}"/>
              </a:ext>
            </a:extLst>
          </p:cNvPr>
          <p:cNvSpPr>
            <a:spLocks noGrp="1"/>
          </p:cNvSpPr>
          <p:nvPr>
            <p:ph type="title"/>
          </p:nvPr>
        </p:nvSpPr>
        <p:spPr>
          <a:xfrm>
            <a:off x="838200" y="365125"/>
            <a:ext cx="10515600" cy="906463"/>
          </a:xfrm>
        </p:spPr>
        <p:txBody>
          <a:bodyPr/>
          <a:lstStyle/>
          <a:p>
            <a:r>
              <a:rPr lang="en-US" dirty="0"/>
              <a:t>Azure Sphere</a:t>
            </a:r>
          </a:p>
        </p:txBody>
      </p:sp>
    </p:spTree>
    <p:extLst>
      <p:ext uri="{BB962C8B-B14F-4D97-AF65-F5344CB8AC3E}">
        <p14:creationId xmlns:p14="http://schemas.microsoft.com/office/powerpoint/2010/main" val="4004237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340485" y="1428750"/>
            <a:ext cx="6851515" cy="4840288"/>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Pentagon 36">
            <a:extLst>
              <a:ext uri="{FF2B5EF4-FFF2-40B4-BE49-F238E27FC236}">
                <a16:creationId xmlns:a16="http://schemas.microsoft.com/office/drawing/2014/main" id="{AC9DDF3C-6526-46A1-A07C-78B8A29A1CBA}"/>
              </a:ext>
            </a:extLst>
          </p:cNvPr>
          <p:cNvSpPr/>
          <p:nvPr/>
        </p:nvSpPr>
        <p:spPr bwMode="auto">
          <a:xfrm>
            <a:off x="0" y="1428750"/>
            <a:ext cx="6096000" cy="4840288"/>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FB8B6444-FDEE-432A-B7EF-B8C380E3FEEA}"/>
              </a:ext>
            </a:extLst>
          </p:cNvPr>
          <p:cNvSpPr/>
          <p:nvPr/>
        </p:nvSpPr>
        <p:spPr>
          <a:xfrm>
            <a:off x="1148826" y="5191604"/>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Cloud Managed</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Remotely configure, update, monitor and manage IoT Edge devices</a:t>
            </a:r>
          </a:p>
        </p:txBody>
      </p:sp>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12638" y="1744079"/>
            <a:ext cx="4100834" cy="106182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IoT Edge Modules</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Run Azure services directly on any device.  AI, Azure ML, Stream Analytics, Functions, SQL or bring your own code</a:t>
            </a:r>
          </a:p>
        </p:txBody>
      </p:sp>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09704" y="2986894"/>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Secure</a:t>
            </a:r>
          </a:p>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rPr>
              <a:t>Designed for security from the ground up &amp; only secure devices get certification</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29600" y="3102223"/>
            <a:ext cx="653064" cy="653064"/>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086" y="3728065"/>
              <a:ext cx="316188" cy="291485"/>
            </a:xfrm>
            <a:prstGeom prst="rect">
              <a:avLst/>
            </a:prstGeom>
          </p:spPr>
        </p:pic>
      </p:grpSp>
      <p:grpSp>
        <p:nvGrpSpPr>
          <p:cNvPr id="69" name="Group 68">
            <a:extLst>
              <a:ext uri="{FF2B5EF4-FFF2-40B4-BE49-F238E27FC236}">
                <a16:creationId xmlns:a16="http://schemas.microsoft.com/office/drawing/2014/main" id="{A550C216-C569-4552-889C-6A82F0ED0C1D}"/>
              </a:ext>
            </a:extLst>
          </p:cNvPr>
          <p:cNvGrpSpPr/>
          <p:nvPr/>
        </p:nvGrpSpPr>
        <p:grpSpPr>
          <a:xfrm>
            <a:off x="336453" y="5324599"/>
            <a:ext cx="653064" cy="653064"/>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957" y="5088508"/>
              <a:ext cx="344843" cy="288704"/>
            </a:xfrm>
            <a:prstGeom prst="rect">
              <a:avLst/>
            </a:prstGeom>
          </p:spPr>
        </p:pic>
      </p:grpSp>
      <p:grpSp>
        <p:nvGrpSpPr>
          <p:cNvPr id="73" name="Group 72">
            <a:extLst>
              <a:ext uri="{FF2B5EF4-FFF2-40B4-BE49-F238E27FC236}">
                <a16:creationId xmlns:a16="http://schemas.microsoft.com/office/drawing/2014/main" id="{41F80273-338C-489E-9491-7014705BC6BB}"/>
              </a:ext>
            </a:extLst>
          </p:cNvPr>
          <p:cNvGrpSpPr/>
          <p:nvPr/>
        </p:nvGrpSpPr>
        <p:grpSpPr>
          <a:xfrm>
            <a:off x="329600" y="1896339"/>
            <a:ext cx="653064" cy="653064"/>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1442" y="2312727"/>
              <a:ext cx="333771" cy="289615"/>
            </a:xfrm>
            <a:prstGeom prst="rect">
              <a:avLst/>
            </a:prstGeom>
          </p:spPr>
        </p:pic>
      </p:grpSp>
      <p:sp>
        <p:nvSpPr>
          <p:cNvPr id="76" name="Rectangle 75">
            <a:extLst>
              <a:ext uri="{FF2B5EF4-FFF2-40B4-BE49-F238E27FC236}">
                <a16:creationId xmlns:a16="http://schemas.microsoft.com/office/drawing/2014/main" id="{E4D57F0A-E0AF-4237-8702-C073BBFF1FD6}"/>
              </a:ext>
            </a:extLst>
          </p:cNvPr>
          <p:cNvSpPr/>
          <p:nvPr/>
        </p:nvSpPr>
        <p:spPr>
          <a:xfrm>
            <a:off x="1168803" y="4043082"/>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rPr>
              <a:t>Open Source &amp; Cross Platform</a:t>
            </a:r>
          </a:p>
          <a:p>
            <a:pPr marL="0" marR="0" lvl="0" indent="0" algn="l" defTabSz="932563"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rPr>
              <a:t>Open source and supports Linux, Windows and an expanding set of OS’s</a:t>
            </a:r>
          </a:p>
        </p:txBody>
      </p:sp>
      <p:sp>
        <p:nvSpPr>
          <p:cNvPr id="78" name="Oval 77">
            <a:extLst>
              <a:ext uri="{FF2B5EF4-FFF2-40B4-BE49-F238E27FC236}">
                <a16:creationId xmlns:a16="http://schemas.microsoft.com/office/drawing/2014/main" id="{A433D990-7D79-4956-8E48-ED2DA3183C45}"/>
              </a:ext>
            </a:extLst>
          </p:cNvPr>
          <p:cNvSpPr/>
          <p:nvPr/>
        </p:nvSpPr>
        <p:spPr bwMode="auto">
          <a:xfrm>
            <a:off x="329600" y="4170520"/>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11" y="4292280"/>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81" descr="Crane">
            <a:extLst>
              <a:ext uri="{FF2B5EF4-FFF2-40B4-BE49-F238E27FC236}">
                <a16:creationId xmlns:a16="http://schemas.microsoft.com/office/drawing/2014/main" id="{0E5125C1-9AC8-488C-AA76-AECEFDD546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7561" y="3392097"/>
            <a:ext cx="650985" cy="650985"/>
          </a:xfrm>
          <a:prstGeom prst="rect">
            <a:avLst/>
          </a:prstGeom>
        </p:spPr>
      </p:pic>
      <p:pic>
        <p:nvPicPr>
          <p:cNvPr id="83" name="Graphic 82" descr="Crane">
            <a:extLst>
              <a:ext uri="{FF2B5EF4-FFF2-40B4-BE49-F238E27FC236}">
                <a16:creationId xmlns:a16="http://schemas.microsoft.com/office/drawing/2014/main" id="{3496B889-9FAB-4794-A64C-20CBD32243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3660" y="2677420"/>
            <a:ext cx="650985" cy="650985"/>
          </a:xfrm>
          <a:prstGeom prst="rect">
            <a:avLst/>
          </a:prstGeom>
        </p:spPr>
      </p:pic>
      <p:pic>
        <p:nvPicPr>
          <p:cNvPr id="84" name="Graphic 83" descr="Crane">
            <a:extLst>
              <a:ext uri="{FF2B5EF4-FFF2-40B4-BE49-F238E27FC236}">
                <a16:creationId xmlns:a16="http://schemas.microsoft.com/office/drawing/2014/main" id="{13B828E9-8CA6-4712-AA93-595DDF5F2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0670" y="1962743"/>
            <a:ext cx="650985" cy="650985"/>
          </a:xfrm>
          <a:prstGeom prst="rect">
            <a:avLst/>
          </a:prstGeom>
        </p:spPr>
      </p:pic>
      <p:grpSp>
        <p:nvGrpSpPr>
          <p:cNvPr id="85" name="Group 84">
            <a:extLst>
              <a:ext uri="{FF2B5EF4-FFF2-40B4-BE49-F238E27FC236}">
                <a16:creationId xmlns:a16="http://schemas.microsoft.com/office/drawing/2014/main" id="{74BEC99E-8730-48EA-B01F-F34D4669FC12}"/>
              </a:ext>
            </a:extLst>
          </p:cNvPr>
          <p:cNvGrpSpPr/>
          <p:nvPr/>
        </p:nvGrpSpPr>
        <p:grpSpPr>
          <a:xfrm>
            <a:off x="7376225" y="1726680"/>
            <a:ext cx="3482011" cy="2536366"/>
            <a:chOff x="2842589" y="941620"/>
            <a:chExt cx="3482011" cy="2536366"/>
          </a:xfrm>
        </p:grpSpPr>
        <p:sp>
          <p:nvSpPr>
            <p:cNvPr id="95" name="Rectangle: Rounded Corners 94">
              <a:extLst>
                <a:ext uri="{FF2B5EF4-FFF2-40B4-BE49-F238E27FC236}">
                  <a16:creationId xmlns:a16="http://schemas.microsoft.com/office/drawing/2014/main" id="{0B7B7142-F734-40E9-BBD3-1B234EE9C1BB}"/>
                </a:ext>
              </a:extLst>
            </p:cNvPr>
            <p:cNvSpPr/>
            <p:nvPr/>
          </p:nvSpPr>
          <p:spPr bwMode="auto">
            <a:xfrm>
              <a:off x="3062170" y="2685258"/>
              <a:ext cx="3033829" cy="510061"/>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Light" panose="020B0502040204020203" pitchFamily="34" charset="0"/>
                  <a:cs typeface="Segoe UI Light" panose="020B0502040204020203" pitchFamily="34" charset="0"/>
                </a:rPr>
                <a:t>Azure IoT Edge Runtime</a:t>
              </a:r>
            </a:p>
          </p:txBody>
        </p:sp>
        <p:grpSp>
          <p:nvGrpSpPr>
            <p:cNvPr id="96" name="Group 95">
              <a:extLst>
                <a:ext uri="{FF2B5EF4-FFF2-40B4-BE49-F238E27FC236}">
                  <a16:creationId xmlns:a16="http://schemas.microsoft.com/office/drawing/2014/main" id="{38361BDD-DE54-4EAD-B49F-50508AC0FF88}"/>
                </a:ext>
              </a:extLst>
            </p:cNvPr>
            <p:cNvGrpSpPr/>
            <p:nvPr/>
          </p:nvGrpSpPr>
          <p:grpSpPr>
            <a:xfrm>
              <a:off x="3056609" y="1543137"/>
              <a:ext cx="3039390" cy="916850"/>
              <a:chOff x="3056609" y="1543137"/>
              <a:chExt cx="3039390" cy="916850"/>
            </a:xfrm>
          </p:grpSpPr>
          <p:sp>
            <p:nvSpPr>
              <p:cNvPr id="100" name="Rectangle: Rounded Corners 99">
                <a:extLst>
                  <a:ext uri="{FF2B5EF4-FFF2-40B4-BE49-F238E27FC236}">
                    <a16:creationId xmlns:a16="http://schemas.microsoft.com/office/drawing/2014/main" id="{DDFCD2AD-4627-4B40-BDBF-A7869F7D4924}"/>
                  </a:ext>
                </a:extLst>
              </p:cNvPr>
              <p:cNvSpPr/>
              <p:nvPr/>
            </p:nvSpPr>
            <p:spPr bwMode="auto">
              <a:xfrm>
                <a:off x="3056609"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Telemetry</a:t>
                </a:r>
              </a:p>
            </p:txBody>
          </p:sp>
          <p:grpSp>
            <p:nvGrpSpPr>
              <p:cNvPr id="101" name="Group 100">
                <a:extLst>
                  <a:ext uri="{FF2B5EF4-FFF2-40B4-BE49-F238E27FC236}">
                    <a16:creationId xmlns:a16="http://schemas.microsoft.com/office/drawing/2014/main" id="{49D14F97-0EF5-4BB4-8FDA-29C8DFFDC98D}"/>
                  </a:ext>
                </a:extLst>
              </p:cNvPr>
              <p:cNvGrpSpPr/>
              <p:nvPr/>
            </p:nvGrpSpPr>
            <p:grpSpPr>
              <a:xfrm>
                <a:off x="5113840" y="1543137"/>
                <a:ext cx="982159" cy="916850"/>
                <a:chOff x="5113840" y="1543137"/>
                <a:chExt cx="982159" cy="916850"/>
              </a:xfrm>
            </p:grpSpPr>
            <p:sp>
              <p:nvSpPr>
                <p:cNvPr id="105" name="Rectangle: Rounded Corners 104">
                  <a:extLst>
                    <a:ext uri="{FF2B5EF4-FFF2-40B4-BE49-F238E27FC236}">
                      <a16:creationId xmlns:a16="http://schemas.microsoft.com/office/drawing/2014/main" id="{B238AAFD-CA47-457B-9D82-5E050D0302CE}"/>
                    </a:ext>
                  </a:extLst>
                </p:cNvPr>
                <p:cNvSpPr/>
                <p:nvPr/>
              </p:nvSpPr>
              <p:spPr bwMode="auto">
                <a:xfrm>
                  <a:off x="5113840"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Action</a:t>
                  </a:r>
                </a:p>
              </p:txBody>
            </p:sp>
            <p:pic>
              <p:nvPicPr>
                <p:cNvPr id="106" name="Picture 105">
                  <a:extLst>
                    <a:ext uri="{FF2B5EF4-FFF2-40B4-BE49-F238E27FC236}">
                      <a16:creationId xmlns:a16="http://schemas.microsoft.com/office/drawing/2014/main" id="{382B9780-BC07-4D95-9285-B8ED2126EF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00470" y="1712725"/>
                  <a:ext cx="408898" cy="452312"/>
                </a:xfrm>
                <a:prstGeom prst="rect">
                  <a:avLst/>
                </a:prstGeom>
              </p:spPr>
            </p:pic>
          </p:grpSp>
          <p:grpSp>
            <p:nvGrpSpPr>
              <p:cNvPr id="102" name="Group 101">
                <a:extLst>
                  <a:ext uri="{FF2B5EF4-FFF2-40B4-BE49-F238E27FC236}">
                    <a16:creationId xmlns:a16="http://schemas.microsoft.com/office/drawing/2014/main" id="{758CBAFC-A572-45DD-BC64-6D0BFEA05291}"/>
                  </a:ext>
                </a:extLst>
              </p:cNvPr>
              <p:cNvGrpSpPr/>
              <p:nvPr/>
            </p:nvGrpSpPr>
            <p:grpSpPr>
              <a:xfrm>
                <a:off x="4085225" y="1543137"/>
                <a:ext cx="982159" cy="916850"/>
                <a:chOff x="4085225" y="1543137"/>
                <a:chExt cx="982159" cy="916850"/>
              </a:xfrm>
            </p:grpSpPr>
            <p:sp>
              <p:nvSpPr>
                <p:cNvPr id="103" name="Rectangle: Rounded Corners 102">
                  <a:extLst>
                    <a:ext uri="{FF2B5EF4-FFF2-40B4-BE49-F238E27FC236}">
                      <a16:creationId xmlns:a16="http://schemas.microsoft.com/office/drawing/2014/main" id="{A2D6FCCE-4ED5-40FA-BC7E-29E44D61FCEB}"/>
                    </a:ext>
                  </a:extLst>
                </p:cNvPr>
                <p:cNvSpPr/>
                <p:nvPr/>
              </p:nvSpPr>
              <p:spPr bwMode="auto">
                <a:xfrm>
                  <a:off x="4085225" y="1543137"/>
                  <a:ext cx="982159" cy="916850"/>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200">
                      <a:solidFill>
                        <a:schemeClr val="tx1"/>
                      </a:solidFill>
                      <a:latin typeface="Segoe UI Light" panose="020B0502040204020203" pitchFamily="34" charset="0"/>
                      <a:cs typeface="Segoe UI Light" panose="020B0502040204020203" pitchFamily="34" charset="0"/>
                    </a:rPr>
                    <a:t>Insight</a:t>
                  </a:r>
                </a:p>
              </p:txBody>
            </p:sp>
            <p:pic>
              <p:nvPicPr>
                <p:cNvPr id="104" name="Picture 103">
                  <a:extLst>
                    <a:ext uri="{FF2B5EF4-FFF2-40B4-BE49-F238E27FC236}">
                      <a16:creationId xmlns:a16="http://schemas.microsoft.com/office/drawing/2014/main" id="{EA2E38AE-E95B-4EFA-A4E8-30958D41B59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387371" y="1657813"/>
                  <a:ext cx="377867" cy="503822"/>
                </a:xfrm>
                <a:prstGeom prst="rect">
                  <a:avLst/>
                </a:prstGeom>
              </p:spPr>
            </p:pic>
          </p:grpSp>
        </p:grpSp>
        <p:cxnSp>
          <p:nvCxnSpPr>
            <p:cNvPr id="97" name="Connector: Curved 96">
              <a:extLst>
                <a:ext uri="{FF2B5EF4-FFF2-40B4-BE49-F238E27FC236}">
                  <a16:creationId xmlns:a16="http://schemas.microsoft.com/office/drawing/2014/main" id="{6D23C140-8E36-4E5F-9D65-2AB8CC71F862}"/>
                </a:ext>
              </a:extLst>
            </p:cNvPr>
            <p:cNvCxnSpPr>
              <a:stCxn id="100" idx="2"/>
              <a:endCxn id="103" idx="2"/>
            </p:cNvCxnSpPr>
            <p:nvPr/>
          </p:nvCxnSpPr>
          <p:spPr>
            <a:xfrm rot="16200000" flipH="1">
              <a:off x="4061997" y="1945679"/>
              <a:ext cx="12700" cy="1028616"/>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27D5D30B-D04B-4BAB-B19E-8A0AD1442567}"/>
                </a:ext>
              </a:extLst>
            </p:cNvPr>
            <p:cNvCxnSpPr>
              <a:cxnSpLocks/>
              <a:stCxn id="103" idx="2"/>
              <a:endCxn id="105" idx="2"/>
            </p:cNvCxnSpPr>
            <p:nvPr/>
          </p:nvCxnSpPr>
          <p:spPr>
            <a:xfrm rot="16200000" flipH="1">
              <a:off x="5090612" y="1945679"/>
              <a:ext cx="12700" cy="1028615"/>
            </a:xfrm>
            <a:prstGeom prst="curved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F9038FCE-88EA-4BEE-8B31-D3DED52991AF}"/>
                </a:ext>
              </a:extLst>
            </p:cNvPr>
            <p:cNvSpPr/>
            <p:nvPr/>
          </p:nvSpPr>
          <p:spPr bwMode="auto">
            <a:xfrm>
              <a:off x="2842589" y="941620"/>
              <a:ext cx="3482011" cy="2536366"/>
            </a:xfrm>
            <a:prstGeom prst="round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b="1">
                  <a:solidFill>
                    <a:schemeClr val="tx1"/>
                  </a:solidFill>
                  <a:latin typeface="Segoe UI Light" panose="020B0502040204020203" pitchFamily="34" charset="0"/>
                  <a:cs typeface="Segoe UI Light" panose="020B0502040204020203" pitchFamily="34" charset="0"/>
                </a:rPr>
                <a:t>Azure IoT Edge Device</a:t>
              </a:r>
            </a:p>
          </p:txBody>
        </p:sp>
      </p:grpSp>
      <p:cxnSp>
        <p:nvCxnSpPr>
          <p:cNvPr id="86" name="Connector: Curved 85">
            <a:extLst>
              <a:ext uri="{FF2B5EF4-FFF2-40B4-BE49-F238E27FC236}">
                <a16:creationId xmlns:a16="http://schemas.microsoft.com/office/drawing/2014/main" id="{434D4958-98B4-4E4D-9E9A-4BE455CE7DC3}"/>
              </a:ext>
            </a:extLst>
          </p:cNvPr>
          <p:cNvCxnSpPr>
            <a:cxnSpLocks/>
            <a:stCxn id="83" idx="3"/>
          </p:cNvCxnSpPr>
          <p:nvPr/>
        </p:nvCxnSpPr>
        <p:spPr>
          <a:xfrm>
            <a:off x="6884645" y="3002913"/>
            <a:ext cx="711161" cy="722436"/>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DED9F737-A35E-4BBA-B3D0-615F9DD39582}"/>
              </a:ext>
            </a:extLst>
          </p:cNvPr>
          <p:cNvCxnSpPr>
            <a:cxnSpLocks/>
            <a:stCxn id="82" idx="3"/>
          </p:cNvCxnSpPr>
          <p:nvPr/>
        </p:nvCxnSpPr>
        <p:spPr>
          <a:xfrm>
            <a:off x="7088546" y="3717590"/>
            <a:ext cx="507260" cy="7759"/>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4E96FD25-D77C-4E67-8F6B-A88AA52A5568}"/>
              </a:ext>
            </a:extLst>
          </p:cNvPr>
          <p:cNvCxnSpPr>
            <a:cxnSpLocks/>
            <a:stCxn id="84" idx="3"/>
          </p:cNvCxnSpPr>
          <p:nvPr/>
        </p:nvCxnSpPr>
        <p:spPr>
          <a:xfrm>
            <a:off x="6991655" y="2288236"/>
            <a:ext cx="604151" cy="143711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2102109-E448-4106-9EC6-5011473C0A76}"/>
              </a:ext>
            </a:extLst>
          </p:cNvPr>
          <p:cNvGrpSpPr/>
          <p:nvPr/>
        </p:nvGrpSpPr>
        <p:grpSpPr>
          <a:xfrm>
            <a:off x="10545771" y="3869772"/>
            <a:ext cx="1592690" cy="1069216"/>
            <a:chOff x="10529230" y="5491641"/>
            <a:chExt cx="1592690" cy="1069216"/>
          </a:xfrm>
        </p:grpSpPr>
        <p:pic>
          <p:nvPicPr>
            <p:cNvPr id="91" name="Picture 90">
              <a:extLst>
                <a:ext uri="{FF2B5EF4-FFF2-40B4-BE49-F238E27FC236}">
                  <a16:creationId xmlns:a16="http://schemas.microsoft.com/office/drawing/2014/main" id="{94B524DF-A565-49F3-967B-7815B1D3B2C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0529230" y="5491641"/>
              <a:ext cx="1592690" cy="1069216"/>
            </a:xfrm>
            <a:prstGeom prst="rect">
              <a:avLst/>
            </a:prstGeom>
          </p:spPr>
        </p:pic>
        <p:grpSp>
          <p:nvGrpSpPr>
            <p:cNvPr id="92" name="Group 91">
              <a:extLst>
                <a:ext uri="{FF2B5EF4-FFF2-40B4-BE49-F238E27FC236}">
                  <a16:creationId xmlns:a16="http://schemas.microsoft.com/office/drawing/2014/main" id="{FF12415E-FC54-405C-88EC-F40C0A59EEE2}"/>
                </a:ext>
              </a:extLst>
            </p:cNvPr>
            <p:cNvGrpSpPr/>
            <p:nvPr/>
          </p:nvGrpSpPr>
          <p:grpSpPr>
            <a:xfrm>
              <a:off x="11001697" y="5696856"/>
              <a:ext cx="483184" cy="623425"/>
              <a:chOff x="4010209" y="5109211"/>
              <a:chExt cx="687689" cy="887286"/>
            </a:xfrm>
          </p:grpSpPr>
          <p:pic>
            <p:nvPicPr>
              <p:cNvPr id="93" name="Picture 92">
                <a:extLst>
                  <a:ext uri="{FF2B5EF4-FFF2-40B4-BE49-F238E27FC236}">
                    <a16:creationId xmlns:a16="http://schemas.microsoft.com/office/drawing/2014/main" id="{4F21AD69-79CF-413F-B00B-84628D45E79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081829" y="5109211"/>
                <a:ext cx="616069" cy="595534"/>
              </a:xfrm>
              <a:prstGeom prst="rect">
                <a:avLst/>
              </a:prstGeom>
            </p:spPr>
          </p:pic>
          <p:sp>
            <p:nvSpPr>
              <p:cNvPr id="94" name="TextBox 93">
                <a:extLst>
                  <a:ext uri="{FF2B5EF4-FFF2-40B4-BE49-F238E27FC236}">
                    <a16:creationId xmlns:a16="http://schemas.microsoft.com/office/drawing/2014/main" id="{4E69F5E4-A85B-4800-831E-09FAFDA2B560}"/>
                  </a:ext>
                </a:extLst>
              </p:cNvPr>
              <p:cNvSpPr txBox="1"/>
              <p:nvPr/>
            </p:nvSpPr>
            <p:spPr>
              <a:xfrm>
                <a:off x="4010209" y="5750276"/>
                <a:ext cx="68768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IoT Hub</a:t>
                </a:r>
              </a:p>
            </p:txBody>
          </p:sp>
        </p:grpSp>
      </p:grpSp>
      <p:cxnSp>
        <p:nvCxnSpPr>
          <p:cNvPr id="34" name="Connector: Curved 33">
            <a:extLst>
              <a:ext uri="{FF2B5EF4-FFF2-40B4-BE49-F238E27FC236}">
                <a16:creationId xmlns:a16="http://schemas.microsoft.com/office/drawing/2014/main" id="{49B1CB68-971B-48EA-A445-D6006B4CD6BF}"/>
              </a:ext>
            </a:extLst>
          </p:cNvPr>
          <p:cNvCxnSpPr>
            <a:cxnSpLocks/>
          </p:cNvCxnSpPr>
          <p:nvPr/>
        </p:nvCxnSpPr>
        <p:spPr>
          <a:xfrm>
            <a:off x="10629635" y="3725349"/>
            <a:ext cx="712481" cy="14442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evice thumbnail">
            <a:extLst>
              <a:ext uri="{FF2B5EF4-FFF2-40B4-BE49-F238E27FC236}">
                <a16:creationId xmlns:a16="http://schemas.microsoft.com/office/drawing/2014/main" id="{E871AF3B-4BB1-4ABD-BAE1-F102EA967CEA}"/>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4624" y="5079377"/>
            <a:ext cx="116382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Device thumbnail">
            <a:extLst>
              <a:ext uri="{FF2B5EF4-FFF2-40B4-BE49-F238E27FC236}">
                <a16:creationId xmlns:a16="http://schemas.microsoft.com/office/drawing/2014/main" id="{2F02DEBB-94F6-4B87-9F0B-2E4559EE0800}"/>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5572" y="5079377"/>
            <a:ext cx="14630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Device thumbnail">
            <a:extLst>
              <a:ext uri="{FF2B5EF4-FFF2-40B4-BE49-F238E27FC236}">
                <a16:creationId xmlns:a16="http://schemas.microsoft.com/office/drawing/2014/main" id="{73AD88C2-2D74-419B-9753-1F3F16AFAB40}"/>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5734" y="5079377"/>
            <a:ext cx="850773" cy="100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10714-91A1-465B-B712-5135086EB41E}"/>
              </a:ext>
            </a:extLst>
          </p:cNvPr>
          <p:cNvSpPr>
            <a:spLocks noGrp="1"/>
          </p:cNvSpPr>
          <p:nvPr>
            <p:ph type="title"/>
          </p:nvPr>
        </p:nvSpPr>
        <p:spPr>
          <a:xfrm>
            <a:off x="838200" y="365125"/>
            <a:ext cx="10515600" cy="1030199"/>
          </a:xfrm>
        </p:spPr>
        <p:txBody>
          <a:bodyPr/>
          <a:lstStyle/>
          <a:p>
            <a:r>
              <a:rPr lang="en-US" dirty="0"/>
              <a:t>Azure IoT Edge</a:t>
            </a:r>
          </a:p>
        </p:txBody>
      </p:sp>
    </p:spTree>
    <p:extLst>
      <p:ext uri="{BB962C8B-B14F-4D97-AF65-F5344CB8AC3E}">
        <p14:creationId xmlns:p14="http://schemas.microsoft.com/office/powerpoint/2010/main" val="9689155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IoT Scenarios</a:t>
            </a:r>
          </a:p>
        </p:txBody>
      </p:sp>
    </p:spTree>
    <p:extLst>
      <p:ext uri="{BB962C8B-B14F-4D97-AF65-F5344CB8AC3E}">
        <p14:creationId xmlns:p14="http://schemas.microsoft.com/office/powerpoint/2010/main" val="39590806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B742-EA53-4D1A-AA5B-2C2BFB5DDD7F}"/>
              </a:ext>
            </a:extLst>
          </p:cNvPr>
          <p:cNvSpPr>
            <a:spLocks noGrp="1"/>
          </p:cNvSpPr>
          <p:nvPr>
            <p:ph type="title"/>
          </p:nvPr>
        </p:nvSpPr>
        <p:spPr/>
        <p:txBody>
          <a:bodyPr/>
          <a:lstStyle/>
          <a:p>
            <a:r>
              <a:rPr lang="en-US" dirty="0"/>
              <a:t>Scenario: Condition Monitoring</a:t>
            </a:r>
          </a:p>
        </p:txBody>
      </p:sp>
      <p:pic>
        <p:nvPicPr>
          <p:cNvPr id="2050" name="Picture 2" descr="Architecture Diagram">
            <a:extLst>
              <a:ext uri="{FF2B5EF4-FFF2-40B4-BE49-F238E27FC236}">
                <a16:creationId xmlns:a16="http://schemas.microsoft.com/office/drawing/2014/main" id="{81B1990F-40FD-4878-BEDB-BFE2DDE34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432" y="2091852"/>
            <a:ext cx="8554720" cy="368810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684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58B4-DC29-46AF-B053-229F0B13B407}"/>
              </a:ext>
            </a:extLst>
          </p:cNvPr>
          <p:cNvSpPr>
            <a:spLocks noGrp="1"/>
          </p:cNvSpPr>
          <p:nvPr>
            <p:ph type="title"/>
          </p:nvPr>
        </p:nvSpPr>
        <p:spPr/>
        <p:txBody>
          <a:bodyPr/>
          <a:lstStyle/>
          <a:p>
            <a:r>
              <a:rPr lang="en-US" dirty="0"/>
              <a:t>Scenario: Predictive Maintenance</a:t>
            </a:r>
          </a:p>
        </p:txBody>
      </p:sp>
      <p:pic>
        <p:nvPicPr>
          <p:cNvPr id="3074" name="Picture 2" descr="Solution architecture diagram showing the IoT Edge modules in the trackside bungalows. The Edge modules use machine learning to identify failure risks. The alert handler module uploads image data to Azure Blob Storage. Azure Edge Hub uploads associated metadata and messages through Azure IoT Hub to Azure Cosmos DB storage.">
            <a:extLst>
              <a:ext uri="{FF2B5EF4-FFF2-40B4-BE49-F238E27FC236}">
                <a16:creationId xmlns:a16="http://schemas.microsoft.com/office/drawing/2014/main" id="{97CAA39A-0479-45EF-A968-D80C70091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883" y="1668167"/>
            <a:ext cx="7661303" cy="465880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624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B742-EA53-4D1A-AA5B-2C2BFB5DDD7F}"/>
              </a:ext>
            </a:extLst>
          </p:cNvPr>
          <p:cNvSpPr>
            <a:spLocks noGrp="1"/>
          </p:cNvSpPr>
          <p:nvPr>
            <p:ph type="title"/>
          </p:nvPr>
        </p:nvSpPr>
        <p:spPr/>
        <p:txBody>
          <a:bodyPr/>
          <a:lstStyle/>
          <a:p>
            <a:r>
              <a:rPr lang="en-US" dirty="0"/>
              <a:t>IoT and Machine Learning</a:t>
            </a:r>
          </a:p>
        </p:txBody>
      </p:sp>
      <p:sp>
        <p:nvSpPr>
          <p:cNvPr id="4" name="Text Placeholder 3">
            <a:extLst>
              <a:ext uri="{FF2B5EF4-FFF2-40B4-BE49-F238E27FC236}">
                <a16:creationId xmlns:a16="http://schemas.microsoft.com/office/drawing/2014/main" id="{2716716E-FDE8-466D-809A-3B58A710999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4266123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IoT and the Smart City</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239163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data-ai/day-4/</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13904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IoT and the Smart City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716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data-ai/day-4/challenge</a:t>
            </a:r>
          </a:p>
        </p:txBody>
      </p:sp>
    </p:spTree>
    <p:extLst>
      <p:ext uri="{BB962C8B-B14F-4D97-AF65-F5344CB8AC3E}">
        <p14:creationId xmlns:p14="http://schemas.microsoft.com/office/powerpoint/2010/main" val="67925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12889943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IoT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4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25837473"/>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IoT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IoT and the Smart City</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IoT and the Smart City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960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C2F9F9-23F2-441D-A32D-67D8F750C8BA}"/>
              </a:ext>
            </a:extLst>
          </p:cNvPr>
          <p:cNvPicPr>
            <a:picLocks noChangeAspect="1"/>
          </p:cNvPicPr>
          <p:nvPr/>
        </p:nvPicPr>
        <p:blipFill>
          <a:blip r:embed="rId2">
            <a:alphaModFix amt="20000"/>
          </a:blip>
          <a:stretch>
            <a:fillRect/>
          </a:stretch>
        </p:blipFill>
        <p:spPr>
          <a:xfrm>
            <a:off x="9102" y="581025"/>
            <a:ext cx="12173795" cy="5557838"/>
          </a:xfrm>
          <a:prstGeom prst="rect">
            <a:avLst/>
          </a:prstGeom>
        </p:spPr>
      </p:pic>
      <p:sp>
        <p:nvSpPr>
          <p:cNvPr id="7" name="Text Placeholder 6">
            <a:extLst>
              <a:ext uri="{FF2B5EF4-FFF2-40B4-BE49-F238E27FC236}">
                <a16:creationId xmlns:a16="http://schemas.microsoft.com/office/drawing/2014/main" id="{CCECDB3F-E6EE-44D1-9DF1-BACDAD98CCA2}"/>
              </a:ext>
            </a:extLst>
          </p:cNvPr>
          <p:cNvSpPr>
            <a:spLocks noGrp="1"/>
          </p:cNvSpPr>
          <p:nvPr>
            <p:ph type="body" sz="quarter" idx="10"/>
          </p:nvPr>
        </p:nvSpPr>
        <p:spPr>
          <a:xfrm>
            <a:off x="2803974" y="1409700"/>
            <a:ext cx="6216202" cy="4924425"/>
          </a:xfrm>
        </p:spPr>
        <p:txBody>
          <a:bodyPr>
            <a:normAutofit fontScale="92500"/>
          </a:bodyPr>
          <a:lstStyle/>
          <a:p>
            <a:pPr>
              <a:lnSpc>
                <a:spcPct val="170000"/>
              </a:lnSpc>
            </a:pPr>
            <a:r>
              <a:rPr lang="en-US" b="1" dirty="0"/>
              <a:t>“When wireless is perfectly applied, the whole earth will be converted into a huge brain, which in fact it is, all things being particles of a real and rhythmic whole…”</a:t>
            </a:r>
          </a:p>
          <a:p>
            <a:pPr>
              <a:lnSpc>
                <a:spcPct val="170000"/>
              </a:lnSpc>
            </a:pPr>
            <a:endParaRPr lang="en-US" b="1" dirty="0"/>
          </a:p>
          <a:p>
            <a:pPr algn="r">
              <a:lnSpc>
                <a:spcPct val="170000"/>
              </a:lnSpc>
            </a:pPr>
            <a:r>
              <a:rPr lang="en-US" b="1" dirty="0"/>
              <a:t>Nicola Tesla, 1926</a:t>
            </a:r>
          </a:p>
        </p:txBody>
      </p:sp>
    </p:spTree>
    <p:extLst>
      <p:ext uri="{BB962C8B-B14F-4D97-AF65-F5344CB8AC3E}">
        <p14:creationId xmlns:p14="http://schemas.microsoft.com/office/powerpoint/2010/main" val="397459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A9ABB-B4B5-4E4A-94F8-19D56E270CB1}"/>
              </a:ext>
            </a:extLst>
          </p:cNvPr>
          <p:cNvPicPr>
            <a:picLocks noChangeAspect="1"/>
          </p:cNvPicPr>
          <p:nvPr/>
        </p:nvPicPr>
        <p:blipFill>
          <a:blip r:embed="rId2"/>
          <a:stretch>
            <a:fillRect/>
          </a:stretch>
        </p:blipFill>
        <p:spPr>
          <a:xfrm>
            <a:off x="754062" y="2003425"/>
            <a:ext cx="10333373" cy="3716469"/>
          </a:xfrm>
          <a:prstGeom prst="rect">
            <a:avLst/>
          </a:prstGeom>
        </p:spPr>
      </p:pic>
      <p:sp>
        <p:nvSpPr>
          <p:cNvPr id="6" name="Title 5">
            <a:extLst>
              <a:ext uri="{FF2B5EF4-FFF2-40B4-BE49-F238E27FC236}">
                <a16:creationId xmlns:a16="http://schemas.microsoft.com/office/drawing/2014/main" id="{3F7D3A1C-53CB-4BBF-8BC8-FF9492B8E80D}"/>
              </a:ext>
            </a:extLst>
          </p:cNvPr>
          <p:cNvSpPr>
            <a:spLocks noGrp="1"/>
          </p:cNvSpPr>
          <p:nvPr>
            <p:ph type="title"/>
          </p:nvPr>
        </p:nvSpPr>
        <p:spPr/>
        <p:txBody>
          <a:bodyPr/>
          <a:lstStyle/>
          <a:p>
            <a:r>
              <a:rPr lang="en-US" dirty="0"/>
              <a:t>Devices</a:t>
            </a:r>
          </a:p>
        </p:txBody>
      </p:sp>
    </p:spTree>
    <p:extLst>
      <p:ext uri="{BB962C8B-B14F-4D97-AF65-F5344CB8AC3E}">
        <p14:creationId xmlns:p14="http://schemas.microsoft.com/office/powerpoint/2010/main" val="3491708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514</TotalTime>
  <Words>1603</Words>
  <Application>Microsoft Office PowerPoint</Application>
  <PresentationFormat>Widescreen</PresentationFormat>
  <Paragraphs>293</Paragraphs>
  <Slides>30</Slides>
  <Notes>6</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Arial</vt:lpstr>
      <vt:lpstr>Arial Black</vt:lpstr>
      <vt:lpstr>Calibri</vt:lpstr>
      <vt:lpstr>Consolas</vt:lpstr>
      <vt:lpstr>Graphik</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Devices</vt:lpstr>
      <vt:lpstr>Sensors</vt:lpstr>
      <vt:lpstr>End-to-end edge platform</vt:lpstr>
      <vt:lpstr>Fundamental Services</vt:lpstr>
      <vt:lpstr>Internet of Things</vt:lpstr>
      <vt:lpstr>Reference Architecture</vt:lpstr>
      <vt:lpstr>Azure Stack</vt:lpstr>
      <vt:lpstr>Azure Stack</vt:lpstr>
      <vt:lpstr>PowerPoint Presentation</vt:lpstr>
      <vt:lpstr>Azure Sphere</vt:lpstr>
      <vt:lpstr>Azure IoT Edge</vt:lpstr>
      <vt:lpstr>PowerPoint Presentation</vt:lpstr>
      <vt:lpstr>PowerPoint Presentation</vt:lpstr>
      <vt:lpstr>IoT Scenarios</vt:lpstr>
      <vt:lpstr>Scenario: Condition Monitoring</vt:lpstr>
      <vt:lpstr>Scenario: Predictive Maintenance</vt:lpstr>
      <vt:lpstr>IoT and Machine Learning</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118</cp:revision>
  <dcterms:created xsi:type="dcterms:W3CDTF">2018-07-06T04:04:55Z</dcterms:created>
  <dcterms:modified xsi:type="dcterms:W3CDTF">2020-10-23T18:54:04Z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